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29"/>
  </p:notesMasterIdLst>
  <p:sldIdLst>
    <p:sldId id="295" r:id="rId2"/>
    <p:sldId id="400" r:id="rId3"/>
    <p:sldId id="401" r:id="rId4"/>
    <p:sldId id="402" r:id="rId5"/>
    <p:sldId id="407" r:id="rId6"/>
    <p:sldId id="403" r:id="rId7"/>
    <p:sldId id="408" r:id="rId8"/>
    <p:sldId id="404" r:id="rId9"/>
    <p:sldId id="409" r:id="rId10"/>
    <p:sldId id="368" r:id="rId11"/>
    <p:sldId id="352" r:id="rId12"/>
    <p:sldId id="371" r:id="rId13"/>
    <p:sldId id="355" r:id="rId14"/>
    <p:sldId id="374" r:id="rId15"/>
    <p:sldId id="356" r:id="rId16"/>
    <p:sldId id="377" r:id="rId17"/>
    <p:sldId id="357" r:id="rId18"/>
    <p:sldId id="358" r:id="rId19"/>
    <p:sldId id="410" r:id="rId20"/>
    <p:sldId id="412" r:id="rId21"/>
    <p:sldId id="413" r:id="rId22"/>
    <p:sldId id="414" r:id="rId23"/>
    <p:sldId id="415" r:id="rId24"/>
    <p:sldId id="416" r:id="rId25"/>
    <p:sldId id="417" r:id="rId26"/>
    <p:sldId id="418" r:id="rId27"/>
    <p:sldId id="419" r:id="rId28"/>
  </p:sldIdLst>
  <p:sldSz cx="9144000" cy="6858000" type="screen4x3"/>
  <p:notesSz cx="6858000" cy="9144000"/>
  <p:embeddedFontLst>
    <p:embeddedFont>
      <p:font typeface="맑은 고딕" pitchFamily="50" charset="-127"/>
      <p:regular r:id="rId30"/>
      <p:bold r:id="rId31"/>
    </p:embeddedFont>
    <p:embeddedFont>
      <p:font typeface="나눔고딕 ExtraBold" charset="-127"/>
      <p:bold r:id="rId32"/>
    </p:embeddedFont>
    <p:embeddedFont>
      <p:font typeface="나눔명조" charset="-127"/>
      <p:regular r:id="rId33"/>
      <p:bold r:id="rId34"/>
    </p:embeddedFont>
    <p:embeddedFont>
      <p:font typeface="나눔고딕" charset="-127"/>
      <p:regular r:id="rId35"/>
      <p:bold r:id="rId36"/>
    </p:embeddedFont>
    <p:embeddedFont>
      <p:font typeface="HY울릉도M" charset="-127"/>
      <p:regular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210" userDrawn="1">
          <p15:clr>
            <a:srgbClr val="A4A3A4"/>
          </p15:clr>
        </p15:guide>
        <p15:guide id="4" orient="horz" pos="550" userDrawn="1">
          <p15:clr>
            <a:srgbClr val="A4A3A4"/>
          </p15:clr>
        </p15:guide>
        <p15:guide id="5" pos="4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50705E"/>
    <a:srgbClr val="5D997C"/>
    <a:srgbClr val="6574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201" autoAdjust="0"/>
    <p:restoredTop sz="94660"/>
  </p:normalViewPr>
  <p:slideViewPr>
    <p:cSldViewPr snapToGrid="0" showGuides="1">
      <p:cViewPr>
        <p:scale>
          <a:sx n="115" d="100"/>
          <a:sy n="115" d="100"/>
        </p:scale>
        <p:origin x="-120" y="156"/>
      </p:cViewPr>
      <p:guideLst>
        <p:guide orient="horz" pos="2160"/>
        <p:guide orient="horz" pos="210"/>
        <p:guide orient="horz" pos="550"/>
        <p:guide pos="2880"/>
        <p:guide pos="45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74749A-4B7C-42FE-8A86-5F129B23FD27}" type="datetimeFigureOut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3C4C4-ECCF-45C3-88B9-BCB3EC222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219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8459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238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11450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73313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37776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1357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844083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68983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91884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38739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740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60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9178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2559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8876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7603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141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3673A-E2EB-40BC-819A-8D262F136CBE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367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A8FB-A693-41E8-8357-62AB61B82B3C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880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A7AB0-38E2-4597-9B80-F3966BCE893F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183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930729"/>
            <a:ext cx="7886700" cy="5425622"/>
          </a:xfrm>
        </p:spPr>
        <p:txBody>
          <a:bodyPr>
            <a:normAutofit/>
          </a:bodyPr>
          <a:lstStyle>
            <a:lvl1pPr marL="228600" indent="-228600">
              <a:buFont typeface="Wingdings" panose="05000000000000000000" pitchFamily="2" charset="2"/>
              <a:buChar char="§"/>
              <a:defRPr sz="1600" spc="-60" baseline="0"/>
            </a:lvl1pPr>
            <a:lvl2pPr marL="685800" indent="-228600">
              <a:buFont typeface="Arial" panose="020B0604020202020204" pitchFamily="34" charset="0"/>
              <a:buChar char="•"/>
              <a:defRPr sz="1600" spc="-60" baseline="0"/>
            </a:lvl2pPr>
            <a:lvl3pPr marL="1143000" indent="-228600">
              <a:buFont typeface="나눔명조" panose="02020603020101020101" pitchFamily="18" charset="-127"/>
              <a:buChar char="–"/>
              <a:defRPr sz="1600" spc="-60" baseline="0"/>
            </a:lvl3pPr>
            <a:lvl4pPr marL="1600200" indent="-228600">
              <a:buFont typeface="나눔명조" panose="02020603020101020101" pitchFamily="18" charset="-127"/>
              <a:buChar char="–"/>
              <a:defRPr sz="1600" spc="-60" baseline="0"/>
            </a:lvl4pPr>
            <a:lvl5pPr marL="2057400" indent="-228600">
              <a:buFont typeface="나눔명조" panose="02020603020101020101" pitchFamily="18" charset="-127"/>
              <a:buChar char="–"/>
              <a:defRPr sz="1600" spc="-60" baseline="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04A02-93C9-40C3-B942-BC7B690A6F91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3250" y="6492875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fld id="{44CD35DA-7DA3-4004-95B7-1DAC72F1C7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717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859BA-021E-47F7-8CB2-0C94F96EE36C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068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16BEE-98B5-4469-9220-9F340EFD2D91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98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606D-45FE-4509-B610-88C4980A74E4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35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0E7D-4A14-415F-9761-3E0AADF0FCCD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74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C0B97-D857-4C95-A2D8-9646D44D8ACD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312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2FE23-0F75-4ED3-9C24-00B9D9CAFDA9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31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09071-8E37-486E-A4A6-17B345ECC0F2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24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5A132-9F9C-44CD-8A71-576833650BC2}" type="datetime1">
              <a:rPr lang="ko-KR" altLang="en-US" smtClean="0"/>
              <a:t>2018-02-01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584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91567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575964" y="3054282"/>
            <a:ext cx="60047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조건에 </a:t>
            </a:r>
            <a:r>
              <a:rPr lang="ko-KR" altLang="en-US" sz="28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따른 문제 해결</a:t>
            </a:r>
            <a:endParaRPr lang="ko-KR" altLang="en-US" sz="36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62"/>
          <a:stretch/>
        </p:blipFill>
        <p:spPr>
          <a:xfrm>
            <a:off x="4166486" y="2161303"/>
            <a:ext cx="823727" cy="7021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8" t="86429" r="49815" b="4524"/>
          <a:stretch/>
        </p:blipFill>
        <p:spPr>
          <a:xfrm rot="5400000">
            <a:off x="-663653" y="5860399"/>
            <a:ext cx="1638455" cy="33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5579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939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연습문제</a:t>
            </a:r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  <a:endParaRPr lang="ko-KR" altLang="en-US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196216" y="1014882"/>
            <a:ext cx="8582025" cy="5843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600" dirty="0" smtClean="0"/>
              <a:t>1. </a:t>
            </a:r>
            <a:r>
              <a:rPr lang="ko-KR" altLang="en-US" sz="1600" dirty="0"/>
              <a:t>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00" dirty="0"/>
          </a:p>
          <a:p>
            <a:pPr algn="l"/>
            <a:endParaRPr lang="en-US" altLang="ko-KR" sz="100" dirty="0"/>
          </a:p>
          <a:p>
            <a:pPr algn="l"/>
            <a:r>
              <a:rPr lang="en-US" altLang="ko-KR" sz="1600" dirty="0" smtClean="0"/>
              <a:t>2. </a:t>
            </a:r>
            <a:r>
              <a:rPr lang="ko-KR" altLang="en-US" sz="1600" dirty="0"/>
              <a:t>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</p:txBody>
      </p:sp>
      <p:sp>
        <p:nvSpPr>
          <p:cNvPr id="13" name="직사각형 12"/>
          <p:cNvSpPr/>
          <p:nvPr/>
        </p:nvSpPr>
        <p:spPr bwMode="auto">
          <a:xfrm>
            <a:off x="440740" y="1374895"/>
            <a:ext cx="4046488" cy="1131644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/>
              <a:t>I </a:t>
            </a:r>
            <a:r>
              <a:rPr lang="ko-KR" altLang="en-US" sz="1100"/>
              <a:t>요구사항 </a:t>
            </a:r>
            <a:r>
              <a:rPr lang="en-US" altLang="ko-KR" sz="1100"/>
              <a:t>I</a:t>
            </a:r>
          </a:p>
          <a:p>
            <a:r>
              <a:rPr lang="ko-KR" altLang="en-US" sz="1100"/>
              <a:t>자동차의 휘발유가 </a:t>
            </a:r>
            <a:r>
              <a:rPr lang="en-US" altLang="ko-KR" sz="1100"/>
              <a:t>10L</a:t>
            </a:r>
            <a:r>
              <a:rPr lang="ko-KR" altLang="en-US" sz="1100"/>
              <a:t>보다 적으면</a:t>
            </a:r>
            <a:r>
              <a:rPr lang="en-US" altLang="ko-KR" sz="1100"/>
              <a:t>,</a:t>
            </a:r>
          </a:p>
          <a:p>
            <a:r>
              <a:rPr lang="ko-KR" altLang="en-US" sz="1100"/>
              <a:t>휘발유를 더 넣으라는 알림이 뜨는 프로그램을 작성해보자</a:t>
            </a:r>
            <a:r>
              <a:rPr lang="en-US" altLang="ko-KR" sz="1100"/>
              <a:t>.</a:t>
            </a:r>
          </a:p>
          <a:p>
            <a:endParaRPr lang="en-US" altLang="ko-KR" sz="1100"/>
          </a:p>
          <a:p>
            <a:r>
              <a:rPr lang="en-US" altLang="ko-KR" sz="1100"/>
              <a:t>I </a:t>
            </a:r>
            <a:r>
              <a:rPr lang="ko-KR" altLang="en-US" sz="1100"/>
              <a:t>문제 해결 알고리즘 </a:t>
            </a:r>
            <a:r>
              <a:rPr lang="en-US" altLang="ko-KR" sz="1100"/>
              <a:t>I</a:t>
            </a:r>
          </a:p>
          <a:p>
            <a:r>
              <a:rPr lang="en-US" altLang="ko-KR" sz="1100"/>
              <a:t>if </a:t>
            </a:r>
            <a:r>
              <a:rPr lang="ko-KR" altLang="en-US" sz="1100"/>
              <a:t>현재 휘발유량 </a:t>
            </a:r>
            <a:r>
              <a:rPr lang="en-US" altLang="ko-KR" sz="1100"/>
              <a:t>&lt; 10L </a:t>
            </a:r>
            <a:r>
              <a:rPr lang="ko-KR" altLang="en-US" sz="1100"/>
              <a:t>→ 휘발유 공급</a:t>
            </a:r>
            <a:endParaRPr lang="en-US" altLang="ko-KR" sz="11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4" name="직사각형 13"/>
          <p:cNvSpPr/>
          <p:nvPr/>
        </p:nvSpPr>
        <p:spPr bwMode="auto">
          <a:xfrm>
            <a:off x="440740" y="4009008"/>
            <a:ext cx="5332468" cy="107119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 dirty="0"/>
              <a:t>I </a:t>
            </a:r>
            <a:r>
              <a:rPr lang="ko-KR" altLang="en-US" sz="1100" dirty="0"/>
              <a:t>요구사항 </a:t>
            </a:r>
            <a:r>
              <a:rPr lang="en-US" altLang="ko-KR" sz="1100" dirty="0"/>
              <a:t>I</a:t>
            </a:r>
          </a:p>
          <a:p>
            <a:r>
              <a:rPr lang="ko-KR" altLang="en-US" sz="1100" dirty="0"/>
              <a:t>졸업 이수 학점은 </a:t>
            </a:r>
            <a:r>
              <a:rPr lang="en-US" altLang="ko-KR" sz="1100" dirty="0"/>
              <a:t>140</a:t>
            </a:r>
            <a:r>
              <a:rPr lang="ko-KR" altLang="en-US" sz="1100" dirty="0"/>
              <a:t>학점이다</a:t>
            </a:r>
            <a:r>
              <a:rPr lang="en-US" altLang="ko-KR" sz="1100" dirty="0"/>
              <a:t>.</a:t>
            </a:r>
          </a:p>
          <a:p>
            <a:r>
              <a:rPr lang="ko-KR" altLang="en-US" sz="1100" dirty="0"/>
              <a:t>현재까지 이수한 학점으로 졸업할 수 있는지 판단하는 프로그램을 작성해보자</a:t>
            </a:r>
            <a:r>
              <a:rPr lang="en-US" altLang="ko-KR" sz="1100" dirty="0"/>
              <a:t>.</a:t>
            </a:r>
          </a:p>
          <a:p>
            <a:endParaRPr lang="en-US" altLang="ko-KR" sz="1100" dirty="0"/>
          </a:p>
          <a:p>
            <a:r>
              <a:rPr lang="en-US" altLang="ko-KR" sz="1100" dirty="0"/>
              <a:t>I </a:t>
            </a:r>
            <a:r>
              <a:rPr lang="ko-KR" altLang="en-US" sz="1100" dirty="0"/>
              <a:t>문제 해결 알고리즘 </a:t>
            </a:r>
            <a:r>
              <a:rPr lang="en-US" altLang="ko-KR" sz="1100" dirty="0"/>
              <a:t>I</a:t>
            </a:r>
          </a:p>
          <a:p>
            <a:r>
              <a:rPr lang="en-US" altLang="ko-KR" sz="1100" dirty="0"/>
              <a:t>if </a:t>
            </a:r>
            <a:r>
              <a:rPr lang="ko-KR" altLang="en-US" sz="1100" dirty="0"/>
              <a:t>현재 이수 학점 </a:t>
            </a:r>
            <a:r>
              <a:rPr lang="en-US" altLang="ko-KR" sz="1100" dirty="0"/>
              <a:t>&gt;= 140 </a:t>
            </a:r>
            <a:r>
              <a:rPr lang="ko-KR" altLang="en-US" sz="1100" dirty="0"/>
              <a:t>→ 졸업 가능</a:t>
            </a:r>
            <a:endParaRPr lang="en-US" altLang="ko-KR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378459" y="2517351"/>
            <a:ext cx="66296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378459" y="5146390"/>
            <a:ext cx="649224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9432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939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연습문제</a:t>
            </a:r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  <a:endParaRPr lang="ko-KR" altLang="en-US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196216" y="1014882"/>
            <a:ext cx="8582025" cy="5843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600" dirty="0" smtClean="0"/>
              <a:t>3. </a:t>
            </a:r>
            <a:r>
              <a:rPr lang="ko-KR" altLang="en-US" sz="1600" dirty="0"/>
              <a:t>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</p:txBody>
      </p:sp>
      <p:sp>
        <p:nvSpPr>
          <p:cNvPr id="12" name="직사각형 11"/>
          <p:cNvSpPr/>
          <p:nvPr/>
        </p:nvSpPr>
        <p:spPr bwMode="auto">
          <a:xfrm>
            <a:off x="440739" y="1399443"/>
            <a:ext cx="5703943" cy="133423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/>
              <a:t>I </a:t>
            </a:r>
            <a:r>
              <a:rPr lang="ko-KR" altLang="en-US" sz="1100"/>
              <a:t>요구사항 </a:t>
            </a:r>
            <a:r>
              <a:rPr lang="en-US" altLang="ko-KR" sz="1100"/>
              <a:t>I</a:t>
            </a:r>
          </a:p>
          <a:p>
            <a:r>
              <a:rPr lang="ko-KR" altLang="en-US" sz="1100"/>
              <a:t>카드로 버스요금을 계산하면 </a:t>
            </a:r>
            <a:r>
              <a:rPr lang="en-US" altLang="ko-KR" sz="1100"/>
              <a:t>1,200</a:t>
            </a:r>
            <a:r>
              <a:rPr lang="ko-KR" altLang="en-US" sz="1100"/>
              <a:t>원이다</a:t>
            </a:r>
            <a:r>
              <a:rPr lang="en-US" altLang="ko-KR" sz="1100"/>
              <a:t>. </a:t>
            </a:r>
            <a:r>
              <a:rPr lang="ko-KR" altLang="en-US" sz="1100"/>
              <a:t>만약 카드 안에 최소 </a:t>
            </a:r>
            <a:r>
              <a:rPr lang="en-US" altLang="ko-KR" sz="1100"/>
              <a:t>1,200</a:t>
            </a:r>
            <a:r>
              <a:rPr lang="ko-KR" altLang="en-US" sz="1100"/>
              <a:t>원이 없다면 계산</a:t>
            </a:r>
          </a:p>
          <a:p>
            <a:r>
              <a:rPr lang="ko-KR" altLang="en-US" sz="1100"/>
              <a:t>이 되지 않는다</a:t>
            </a:r>
            <a:r>
              <a:rPr lang="en-US" altLang="ko-KR" sz="1100"/>
              <a:t>. </a:t>
            </a:r>
            <a:r>
              <a:rPr lang="ko-KR" altLang="en-US" sz="1100"/>
              <a:t>카드의 잔액을 확인하고 버스를 탑승할 수 있는지 없는지 여부를 결정</a:t>
            </a:r>
          </a:p>
          <a:p>
            <a:r>
              <a:rPr lang="ko-KR" altLang="en-US" sz="1100"/>
              <a:t>하는 프로그램을 작성해보자</a:t>
            </a:r>
            <a:r>
              <a:rPr lang="en-US" altLang="ko-KR" sz="1100"/>
              <a:t>.</a:t>
            </a:r>
          </a:p>
          <a:p>
            <a:endParaRPr lang="en-US" altLang="ko-KR" sz="1100"/>
          </a:p>
          <a:p>
            <a:r>
              <a:rPr lang="en-US" altLang="ko-KR" sz="1100"/>
              <a:t>I </a:t>
            </a:r>
            <a:r>
              <a:rPr lang="ko-KR" altLang="en-US" sz="1100"/>
              <a:t>문제 해결 알고리즘 </a:t>
            </a:r>
            <a:r>
              <a:rPr lang="en-US" altLang="ko-KR" sz="1100"/>
              <a:t>I</a:t>
            </a:r>
          </a:p>
          <a:p>
            <a:r>
              <a:rPr lang="en-US" altLang="ko-KR" sz="1100"/>
              <a:t>if </a:t>
            </a:r>
            <a:r>
              <a:rPr lang="ko-KR" altLang="en-US" sz="1100"/>
              <a:t>현재 잔액 </a:t>
            </a:r>
            <a:r>
              <a:rPr lang="en-US" altLang="ko-KR" sz="1100"/>
              <a:t>&gt; 1200 </a:t>
            </a:r>
            <a:r>
              <a:rPr lang="ko-KR" altLang="en-US" sz="1100"/>
              <a:t>→ 버스 탑승 가능</a:t>
            </a:r>
            <a:endParaRPr lang="en-US" altLang="ko-KR" sz="11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40739" y="2799862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20077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939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연습문제</a:t>
            </a:r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  <a:endParaRPr lang="ko-KR" altLang="en-US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196216" y="1014882"/>
            <a:ext cx="8582025" cy="5843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+mj-lt"/>
              <a:buAutoNum type="arabicPeriod" startAt="4"/>
            </a:pPr>
            <a:r>
              <a:rPr lang="ko-KR" altLang="en-US" sz="1600" dirty="0"/>
              <a:t> 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marL="342900" indent="-342900" algn="l">
              <a:buAutoNum type="arabicPeriod" startAt="4"/>
            </a:pPr>
            <a:endParaRPr lang="en-US" altLang="ko-KR" sz="1600" dirty="0"/>
          </a:p>
          <a:p>
            <a:pPr marL="342900" indent="-342900" algn="l">
              <a:buAutoNum type="arabicPeriod" startAt="4"/>
            </a:pPr>
            <a:endParaRPr lang="en-US" altLang="ko-KR" sz="1600" dirty="0"/>
          </a:p>
          <a:p>
            <a:pPr algn="l"/>
            <a:endParaRPr lang="en-US" altLang="ko-KR" sz="1600" dirty="0"/>
          </a:p>
          <a:p>
            <a:pPr marL="342900" indent="-342900" algn="l">
              <a:buAutoNum type="arabicPeriod" startAt="12"/>
            </a:pPr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</p:txBody>
      </p:sp>
      <p:sp>
        <p:nvSpPr>
          <p:cNvPr id="13" name="직사각형 12"/>
          <p:cNvSpPr/>
          <p:nvPr/>
        </p:nvSpPr>
        <p:spPr bwMode="auto">
          <a:xfrm>
            <a:off x="440740" y="1375368"/>
            <a:ext cx="5732518" cy="1364272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 dirty="0"/>
              <a:t>I </a:t>
            </a:r>
            <a:r>
              <a:rPr lang="ko-KR" altLang="en-US" sz="1100" dirty="0"/>
              <a:t>요구사항 </a:t>
            </a:r>
            <a:r>
              <a:rPr lang="en-US" altLang="ko-KR" sz="1100" dirty="0"/>
              <a:t>I</a:t>
            </a:r>
          </a:p>
          <a:p>
            <a:r>
              <a:rPr lang="ko-KR" altLang="en-US" sz="1100" dirty="0" err="1"/>
              <a:t>전기차는</a:t>
            </a:r>
            <a:r>
              <a:rPr lang="ko-KR" altLang="en-US" sz="1100" dirty="0"/>
              <a:t> 전기만으로 가는 것이 아니라</a:t>
            </a:r>
            <a:r>
              <a:rPr lang="en-US" altLang="ko-KR" sz="1100" dirty="0"/>
              <a:t>, </a:t>
            </a:r>
            <a:r>
              <a:rPr lang="ko-KR" altLang="en-US" sz="1100" dirty="0"/>
              <a:t>휘발유도 같이 사용한다</a:t>
            </a:r>
            <a:r>
              <a:rPr lang="en-US" altLang="ko-KR" sz="1100" dirty="0"/>
              <a:t>. </a:t>
            </a:r>
            <a:r>
              <a:rPr lang="ko-KR" altLang="en-US" sz="1100" dirty="0"/>
              <a:t>만약 </a:t>
            </a:r>
            <a:r>
              <a:rPr lang="ko-KR" altLang="en-US" sz="1100" dirty="0" err="1"/>
              <a:t>전기차의</a:t>
            </a:r>
            <a:r>
              <a:rPr lang="ko-KR" altLang="en-US" sz="1100" dirty="0"/>
              <a:t> 충전</a:t>
            </a:r>
          </a:p>
          <a:p>
            <a:r>
              <a:rPr lang="ko-KR" altLang="en-US" sz="1100" dirty="0"/>
              <a:t>용량이 총량의 </a:t>
            </a:r>
            <a:r>
              <a:rPr lang="en-US" altLang="ko-KR" sz="1100" dirty="0"/>
              <a:t>30% </a:t>
            </a:r>
            <a:r>
              <a:rPr lang="ko-KR" altLang="en-US" sz="1100" dirty="0"/>
              <a:t>이하이면</a:t>
            </a:r>
            <a:r>
              <a:rPr lang="en-US" altLang="ko-KR" sz="1100" dirty="0"/>
              <a:t>, </a:t>
            </a:r>
            <a:r>
              <a:rPr lang="ko-KR" altLang="en-US" sz="1100" dirty="0"/>
              <a:t>연료를 전기가 아닌 휘발유로 변경하여 주행한다는 것을</a:t>
            </a:r>
          </a:p>
          <a:p>
            <a:r>
              <a:rPr lang="ko-KR" altLang="en-US" sz="1100" dirty="0"/>
              <a:t>알리는 프로그램을 작성해보자</a:t>
            </a:r>
            <a:r>
              <a:rPr lang="en-US" altLang="ko-KR" sz="1100" dirty="0"/>
              <a:t>.</a:t>
            </a:r>
          </a:p>
          <a:p>
            <a:endParaRPr lang="en-US" altLang="ko-KR" sz="1100" dirty="0"/>
          </a:p>
          <a:p>
            <a:r>
              <a:rPr lang="en-US" altLang="ko-KR" sz="1100" dirty="0"/>
              <a:t>I </a:t>
            </a:r>
            <a:r>
              <a:rPr lang="ko-KR" altLang="en-US" sz="1100" dirty="0"/>
              <a:t>문제 해결 알고리즘 </a:t>
            </a:r>
            <a:r>
              <a:rPr lang="en-US" altLang="ko-KR" sz="1100" dirty="0"/>
              <a:t>I</a:t>
            </a:r>
          </a:p>
          <a:p>
            <a:r>
              <a:rPr lang="en-US" altLang="ko-KR" sz="1100" dirty="0"/>
              <a:t>if </a:t>
            </a:r>
            <a:r>
              <a:rPr lang="ko-KR" altLang="en-US" sz="1100" dirty="0"/>
              <a:t>현재 전기 용량 </a:t>
            </a:r>
            <a:r>
              <a:rPr lang="en-US" altLang="ko-KR" sz="1100" dirty="0"/>
              <a:t>&lt; </a:t>
            </a:r>
            <a:r>
              <a:rPr lang="ko-KR" altLang="en-US" sz="1100" dirty="0"/>
              <a:t>전체 전기 총량 * </a:t>
            </a:r>
            <a:r>
              <a:rPr lang="en-US" altLang="ko-KR" sz="1100" dirty="0"/>
              <a:t>0.3 </a:t>
            </a:r>
            <a:r>
              <a:rPr lang="ko-KR" altLang="en-US" sz="1100" dirty="0"/>
              <a:t>→ 전체 전기 총량의 </a:t>
            </a:r>
            <a:r>
              <a:rPr lang="en-US" altLang="ko-KR" sz="1100" dirty="0"/>
              <a:t>30%</a:t>
            </a:r>
            <a:r>
              <a:rPr lang="ko-KR" altLang="en-US" sz="1100" dirty="0"/>
              <a:t>보다 현재 전기량</a:t>
            </a:r>
          </a:p>
          <a:p>
            <a:r>
              <a:rPr lang="ko-KR" altLang="en-US" sz="1100" dirty="0"/>
              <a:t>이 적으니</a:t>
            </a:r>
            <a:r>
              <a:rPr lang="en-US" altLang="ko-KR" sz="1100" dirty="0"/>
              <a:t>, </a:t>
            </a:r>
            <a:r>
              <a:rPr lang="ko-KR" altLang="en-US" sz="1100" dirty="0"/>
              <a:t>휘발유로 주행해야 한다</a:t>
            </a:r>
            <a:r>
              <a:rPr lang="en-US" altLang="ko-KR" sz="1100" dirty="0"/>
              <a:t>.</a:t>
            </a:r>
            <a:endParaRPr lang="en-US" altLang="ko-KR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40740" y="2878222"/>
            <a:ext cx="7608498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40740" y="3679520"/>
            <a:ext cx="72152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/>
              <a:t>max_elc</a:t>
            </a:r>
            <a:r>
              <a:rPr lang="en-US" altLang="ko-KR" sz="1600" dirty="0"/>
              <a:t>=1000</a:t>
            </a:r>
          </a:p>
          <a:p>
            <a:r>
              <a:rPr lang="en-US" altLang="ko-KR" sz="1600" dirty="0" err="1"/>
              <a:t>now_elc</a:t>
            </a:r>
            <a:r>
              <a:rPr lang="en-US" altLang="ko-KR" sz="1600" dirty="0"/>
              <a:t>=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(input("</a:t>
            </a:r>
            <a:r>
              <a:rPr lang="ko-KR" altLang="en-US" sz="1600" dirty="0"/>
              <a:t>현재 </a:t>
            </a:r>
            <a:r>
              <a:rPr lang="ko-KR" altLang="en-US" sz="1600" dirty="0" err="1"/>
              <a:t>전기차의</a:t>
            </a:r>
            <a:r>
              <a:rPr lang="ko-KR" altLang="en-US" sz="1600" dirty="0"/>
              <a:t> 전기는 얼마나 있습니까</a:t>
            </a:r>
            <a:r>
              <a:rPr lang="en-US" altLang="ko-KR" sz="1600" dirty="0"/>
              <a:t>?"))</a:t>
            </a:r>
          </a:p>
          <a:p>
            <a:endParaRPr lang="en-US" altLang="ko-KR" sz="1600" dirty="0"/>
          </a:p>
          <a:p>
            <a:r>
              <a:rPr lang="en-US" altLang="ko-KR" sz="1600" dirty="0"/>
              <a:t>if(</a:t>
            </a:r>
            <a:r>
              <a:rPr lang="en-US" altLang="ko-KR" sz="1600" dirty="0" err="1"/>
              <a:t>now_elc</a:t>
            </a:r>
            <a:r>
              <a:rPr lang="en-US" altLang="ko-KR" sz="1600" dirty="0"/>
              <a:t>&lt;</a:t>
            </a:r>
            <a:r>
              <a:rPr lang="en-US" altLang="ko-KR" sz="1600" dirty="0" err="1"/>
              <a:t>max_elc</a:t>
            </a:r>
            <a:r>
              <a:rPr lang="en-US" altLang="ko-KR" sz="1600" dirty="0"/>
              <a:t>*0.3):</a:t>
            </a:r>
          </a:p>
          <a:p>
            <a:r>
              <a:rPr lang="en-US" altLang="ko-KR" sz="1600" dirty="0"/>
              <a:t>    print("</a:t>
            </a:r>
            <a:r>
              <a:rPr lang="ko-KR" altLang="en-US" sz="1600" dirty="0" err="1"/>
              <a:t>전기차의</a:t>
            </a:r>
            <a:r>
              <a:rPr lang="ko-KR" altLang="en-US" sz="1600" dirty="0"/>
              <a:t> 전기량이 </a:t>
            </a:r>
            <a:r>
              <a:rPr lang="en-US" altLang="ko-KR" sz="1600" dirty="0"/>
              <a:t>30% </a:t>
            </a:r>
            <a:r>
              <a:rPr lang="ko-KR" altLang="en-US" sz="1600" dirty="0"/>
              <a:t>이하로 있으니 휘발유로 </a:t>
            </a:r>
            <a:r>
              <a:rPr lang="ko-KR" altLang="en-US" sz="1600" dirty="0" err="1"/>
              <a:t>주행해야합니다</a:t>
            </a:r>
            <a:r>
              <a:rPr lang="en-US" altLang="ko-KR" sz="1600" dirty="0"/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19939546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939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연습문제</a:t>
            </a:r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  <a:endParaRPr lang="ko-KR" altLang="en-US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196216" y="1014882"/>
            <a:ext cx="8582025" cy="5843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600" dirty="0" smtClean="0"/>
              <a:t>5. </a:t>
            </a:r>
            <a:r>
              <a:rPr lang="ko-KR" altLang="en-US" sz="1600" dirty="0"/>
              <a:t>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</p:txBody>
      </p:sp>
      <p:sp>
        <p:nvSpPr>
          <p:cNvPr id="8" name="직사각형 7"/>
          <p:cNvSpPr/>
          <p:nvPr/>
        </p:nvSpPr>
        <p:spPr bwMode="auto">
          <a:xfrm>
            <a:off x="467118" y="1423620"/>
            <a:ext cx="5703943" cy="172915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 dirty="0"/>
              <a:t>I </a:t>
            </a:r>
            <a:r>
              <a:rPr lang="ko-KR" altLang="en-US" sz="1100" dirty="0"/>
              <a:t>요구사항 </a:t>
            </a:r>
            <a:r>
              <a:rPr lang="en-US" altLang="ko-KR" sz="1100" dirty="0"/>
              <a:t>I</a:t>
            </a:r>
          </a:p>
          <a:p>
            <a:r>
              <a:rPr lang="ko-KR" altLang="en-US" sz="1100" dirty="0"/>
              <a:t>주식 투자를 한 후</a:t>
            </a:r>
            <a:r>
              <a:rPr lang="en-US" altLang="ko-KR" sz="1100" dirty="0"/>
              <a:t>, </a:t>
            </a:r>
            <a:r>
              <a:rPr lang="ko-KR" altLang="en-US" sz="1100" dirty="0"/>
              <a:t>이윤이 </a:t>
            </a:r>
            <a:r>
              <a:rPr lang="en-US" altLang="ko-KR" sz="1100" dirty="0"/>
              <a:t>10% </a:t>
            </a:r>
            <a:r>
              <a:rPr lang="ko-KR" altLang="en-US" sz="1100" dirty="0"/>
              <a:t>이상이거나</a:t>
            </a:r>
            <a:r>
              <a:rPr lang="en-US" altLang="ko-KR" sz="1100" dirty="0"/>
              <a:t>, </a:t>
            </a:r>
            <a:r>
              <a:rPr lang="ko-KR" altLang="en-US" sz="1100" dirty="0"/>
              <a:t>이윤에 상관없이 번 금액이 </a:t>
            </a:r>
            <a:r>
              <a:rPr lang="en-US" altLang="ko-KR" sz="1100" dirty="0"/>
              <a:t>500</a:t>
            </a:r>
            <a:r>
              <a:rPr lang="ko-KR" altLang="en-US" sz="1100" dirty="0"/>
              <a:t>만 원 이상</a:t>
            </a:r>
          </a:p>
          <a:p>
            <a:r>
              <a:rPr lang="ko-KR" altLang="en-US" sz="1100" dirty="0"/>
              <a:t>일 경우 잘 투자했다고 판단한다</a:t>
            </a:r>
            <a:r>
              <a:rPr lang="en-US" altLang="ko-KR" sz="1100" dirty="0"/>
              <a:t>. </a:t>
            </a:r>
            <a:r>
              <a:rPr lang="ko-KR" altLang="en-US" sz="1100" dirty="0"/>
              <a:t>상민이가 주식에 투자해서 </a:t>
            </a:r>
            <a:r>
              <a:rPr lang="en-US" altLang="ko-KR" sz="1100" dirty="0"/>
              <a:t>5%</a:t>
            </a:r>
            <a:r>
              <a:rPr lang="ko-KR" altLang="en-US" sz="1100" dirty="0"/>
              <a:t>의 이익을 얻고</a:t>
            </a:r>
            <a:r>
              <a:rPr lang="en-US" altLang="ko-KR" sz="1100" dirty="0"/>
              <a:t>, 540</a:t>
            </a:r>
            <a:r>
              <a:rPr lang="ko-KR" altLang="en-US" sz="1100" dirty="0"/>
              <a:t>만</a:t>
            </a:r>
          </a:p>
          <a:p>
            <a:r>
              <a:rPr lang="ko-KR" altLang="en-US" sz="1100" dirty="0"/>
              <a:t>원의 돈을 벌었을 때</a:t>
            </a:r>
            <a:r>
              <a:rPr lang="en-US" altLang="ko-KR" sz="1100" dirty="0"/>
              <a:t>, </a:t>
            </a:r>
            <a:r>
              <a:rPr lang="ko-KR" altLang="en-US" sz="1100" dirty="0"/>
              <a:t>주식에 잘 투자한 것이 맞는지를 </a:t>
            </a:r>
            <a:r>
              <a:rPr lang="ko-KR" altLang="en-US" sz="1100" dirty="0" err="1"/>
              <a:t>부울식을</a:t>
            </a:r>
            <a:r>
              <a:rPr lang="ko-KR" altLang="en-US" sz="1100" dirty="0"/>
              <a:t> 통해 알아보자</a:t>
            </a:r>
            <a:r>
              <a:rPr lang="en-US" altLang="ko-KR" sz="1100" dirty="0"/>
              <a:t>.</a:t>
            </a:r>
          </a:p>
          <a:p>
            <a:endParaRPr lang="en-US" altLang="ko-KR" sz="1100" dirty="0"/>
          </a:p>
          <a:p>
            <a:r>
              <a:rPr lang="en-US" altLang="ko-KR" sz="1100" dirty="0"/>
              <a:t>I </a:t>
            </a:r>
            <a:r>
              <a:rPr lang="ko-KR" altLang="en-US" sz="1100" dirty="0"/>
              <a:t>문제 해결 알고리즘 </a:t>
            </a:r>
            <a:r>
              <a:rPr lang="en-US" altLang="ko-KR" sz="1100" dirty="0"/>
              <a:t>I</a:t>
            </a:r>
          </a:p>
          <a:p>
            <a:r>
              <a:rPr lang="en-US" altLang="ko-KR" sz="1100" dirty="0" err="1"/>
              <a:t>profit_percentage</a:t>
            </a:r>
            <a:r>
              <a:rPr lang="en-US" altLang="ko-KR" sz="1100" dirty="0"/>
              <a:t> = </a:t>
            </a:r>
            <a:r>
              <a:rPr lang="en-US" altLang="ko-KR" sz="1100" dirty="0" smtClean="0"/>
              <a:t>5</a:t>
            </a:r>
            <a:endParaRPr lang="en-US" altLang="ko-KR" sz="1100" dirty="0"/>
          </a:p>
          <a:p>
            <a:r>
              <a:rPr lang="en-US" altLang="ko-KR" sz="1100" dirty="0" err="1"/>
              <a:t>profit_money</a:t>
            </a:r>
            <a:r>
              <a:rPr lang="en-US" altLang="ko-KR" sz="1100" dirty="0"/>
              <a:t> = 540</a:t>
            </a:r>
          </a:p>
          <a:p>
            <a:r>
              <a:rPr lang="ko-KR" altLang="en-US" sz="1100" dirty="0"/>
              <a:t>만약 </a:t>
            </a:r>
            <a:r>
              <a:rPr lang="en-US" altLang="ko-KR" sz="1100" dirty="0"/>
              <a:t>(</a:t>
            </a:r>
            <a:r>
              <a:rPr lang="en-US" altLang="ko-KR" sz="1100" dirty="0" err="1"/>
              <a:t>profit_percentage</a:t>
            </a:r>
            <a:r>
              <a:rPr lang="en-US" altLang="ko-KR" sz="1100" dirty="0"/>
              <a:t> &gt;= 10) or (</a:t>
            </a:r>
            <a:r>
              <a:rPr lang="en-US" altLang="ko-KR" sz="1100" dirty="0" err="1"/>
              <a:t>profit_money</a:t>
            </a:r>
            <a:r>
              <a:rPr lang="en-US" altLang="ko-KR" sz="1100" dirty="0"/>
              <a:t> &gt;= 500) → </a:t>
            </a:r>
            <a:r>
              <a:rPr lang="ko-KR" altLang="en-US" sz="1100" dirty="0"/>
              <a:t>주식 투자를 잘한 것이다</a:t>
            </a:r>
            <a:r>
              <a:rPr lang="en-US" altLang="ko-KR" sz="1100" dirty="0"/>
              <a:t>.</a:t>
            </a:r>
            <a:endParaRPr lang="en-US" altLang="ko-KR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67118" y="3291357"/>
            <a:ext cx="572794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40740" y="3679520"/>
            <a:ext cx="72152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 err="1"/>
              <a:t>profit_percentage</a:t>
            </a:r>
            <a:r>
              <a:rPr lang="en-US" altLang="ko-KR" sz="1600" dirty="0"/>
              <a:t>=5</a:t>
            </a:r>
          </a:p>
          <a:p>
            <a:r>
              <a:rPr lang="en-US" altLang="ko-KR" sz="1600" dirty="0" err="1"/>
              <a:t>profit_money</a:t>
            </a:r>
            <a:r>
              <a:rPr lang="en-US" altLang="ko-KR" sz="1600" dirty="0"/>
              <a:t>=540</a:t>
            </a:r>
          </a:p>
          <a:p>
            <a:endParaRPr lang="en-US" altLang="ko-KR" sz="1600" dirty="0"/>
          </a:p>
          <a:p>
            <a:r>
              <a:rPr lang="en-US" altLang="ko-KR" sz="1600" dirty="0"/>
              <a:t>if(</a:t>
            </a:r>
            <a:r>
              <a:rPr lang="en-US" altLang="ko-KR" sz="1600" dirty="0" err="1"/>
              <a:t>profit_percentage</a:t>
            </a:r>
            <a:r>
              <a:rPr lang="en-US" altLang="ko-KR" sz="1600" dirty="0"/>
              <a:t>&gt;=10)or(</a:t>
            </a:r>
            <a:r>
              <a:rPr lang="en-US" altLang="ko-KR" sz="1600" dirty="0" err="1"/>
              <a:t>profit_money</a:t>
            </a:r>
            <a:r>
              <a:rPr lang="en-US" altLang="ko-KR" sz="1600" dirty="0"/>
              <a:t>&gt;=500):</a:t>
            </a:r>
          </a:p>
          <a:p>
            <a:r>
              <a:rPr lang="en-US" altLang="ko-KR" sz="1600" dirty="0"/>
              <a:t>    print("</a:t>
            </a:r>
            <a:r>
              <a:rPr lang="ko-KR" altLang="en-US" sz="1600" dirty="0"/>
              <a:t>주식을 잘 </a:t>
            </a:r>
            <a:r>
              <a:rPr lang="ko-KR" altLang="en-US" sz="1600" dirty="0" err="1"/>
              <a:t>투자하셧네요</a:t>
            </a:r>
            <a:r>
              <a:rPr lang="en-US" altLang="ko-KR" sz="1600" dirty="0"/>
              <a:t>!")</a:t>
            </a:r>
          </a:p>
        </p:txBody>
      </p:sp>
    </p:spTree>
    <p:extLst>
      <p:ext uri="{BB962C8B-B14F-4D97-AF65-F5344CB8AC3E}">
        <p14:creationId xmlns:p14="http://schemas.microsoft.com/office/powerpoint/2010/main" val="34471243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939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연습문제</a:t>
            </a:r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  <a:endParaRPr lang="ko-KR" altLang="en-US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196216" y="1014882"/>
            <a:ext cx="8582025" cy="5843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600" dirty="0" smtClean="0"/>
              <a:t>6. </a:t>
            </a:r>
            <a:r>
              <a:rPr lang="ko-KR" altLang="en-US" sz="1600" dirty="0"/>
              <a:t>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</p:txBody>
      </p:sp>
      <p:sp>
        <p:nvSpPr>
          <p:cNvPr id="11" name="직사각형 10"/>
          <p:cNvSpPr/>
          <p:nvPr/>
        </p:nvSpPr>
        <p:spPr bwMode="auto">
          <a:xfrm>
            <a:off x="467119" y="1440299"/>
            <a:ext cx="5703943" cy="161045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 dirty="0"/>
              <a:t>I </a:t>
            </a:r>
            <a:r>
              <a:rPr lang="ko-KR" altLang="en-US" sz="1100" dirty="0"/>
              <a:t>요구사항 </a:t>
            </a:r>
            <a:r>
              <a:rPr lang="en-US" altLang="ko-KR" sz="1100" dirty="0"/>
              <a:t>I</a:t>
            </a:r>
          </a:p>
          <a:p>
            <a:r>
              <a:rPr lang="ko-KR" altLang="en-US" sz="1100" dirty="0"/>
              <a:t>학과 사무실에서 컴퓨터과학과 </a:t>
            </a:r>
            <a:r>
              <a:rPr lang="en-US" altLang="ko-KR" sz="1100" dirty="0"/>
              <a:t>4</a:t>
            </a:r>
            <a:r>
              <a:rPr lang="ko-KR" altLang="en-US" sz="1100" dirty="0"/>
              <a:t>학년 학생들에게 졸업에 관한 문자 메시지를 보낸다고</a:t>
            </a:r>
          </a:p>
          <a:p>
            <a:r>
              <a:rPr lang="ko-KR" altLang="en-US" sz="1100" dirty="0"/>
              <a:t>한다</a:t>
            </a:r>
            <a:r>
              <a:rPr lang="en-US" altLang="ko-KR" sz="1100" dirty="0"/>
              <a:t>. </a:t>
            </a:r>
            <a:r>
              <a:rPr lang="ko-KR" altLang="en-US" sz="1100" dirty="0"/>
              <a:t>수지는 컴퓨터과학과 </a:t>
            </a:r>
            <a:r>
              <a:rPr lang="en-US" altLang="ko-KR" sz="1100" dirty="0"/>
              <a:t>3</a:t>
            </a:r>
            <a:r>
              <a:rPr lang="ko-KR" altLang="en-US" sz="1100" dirty="0"/>
              <a:t>학년 학생이다</a:t>
            </a:r>
            <a:r>
              <a:rPr lang="en-US" altLang="ko-KR" sz="1100" dirty="0"/>
              <a:t>. </a:t>
            </a:r>
            <a:r>
              <a:rPr lang="ko-KR" altLang="en-US" sz="1100" dirty="0"/>
              <a:t>수지에게도 문자가 오는지 여부를 </a:t>
            </a:r>
            <a:r>
              <a:rPr lang="ko-KR" altLang="en-US" sz="1100" dirty="0" err="1"/>
              <a:t>부울식</a:t>
            </a:r>
            <a:endParaRPr lang="ko-KR" altLang="en-US" sz="1100" dirty="0"/>
          </a:p>
          <a:p>
            <a:r>
              <a:rPr lang="ko-KR" altLang="en-US" sz="1100" dirty="0"/>
              <a:t>을 통해 확인해보자</a:t>
            </a:r>
            <a:r>
              <a:rPr lang="en-US" altLang="ko-KR" sz="1100" dirty="0"/>
              <a:t>.</a:t>
            </a:r>
          </a:p>
          <a:p>
            <a:endParaRPr lang="en-US" altLang="ko-KR" sz="1100" dirty="0"/>
          </a:p>
          <a:p>
            <a:r>
              <a:rPr lang="en-US" altLang="ko-KR" sz="1100" dirty="0"/>
              <a:t>I </a:t>
            </a:r>
            <a:r>
              <a:rPr lang="ko-KR" altLang="en-US" sz="1100" dirty="0"/>
              <a:t>문제 해결 알고리즘 </a:t>
            </a:r>
            <a:r>
              <a:rPr lang="en-US" altLang="ko-KR" sz="1100" dirty="0"/>
              <a:t>I</a:t>
            </a:r>
          </a:p>
          <a:p>
            <a:r>
              <a:rPr lang="ko-KR" altLang="en-US" sz="1100" dirty="0"/>
              <a:t>학과 </a:t>
            </a:r>
            <a:r>
              <a:rPr lang="en-US" altLang="ko-KR" sz="1100" dirty="0"/>
              <a:t>= computer science</a:t>
            </a:r>
          </a:p>
          <a:p>
            <a:r>
              <a:rPr lang="ko-KR" altLang="en-US" sz="1100" dirty="0"/>
              <a:t>학년 </a:t>
            </a:r>
            <a:r>
              <a:rPr lang="en-US" altLang="ko-KR" sz="1100" dirty="0"/>
              <a:t>= 3</a:t>
            </a:r>
          </a:p>
          <a:p>
            <a:r>
              <a:rPr lang="en-US" altLang="ko-KR" sz="1100" dirty="0"/>
              <a:t>if (major == 'computer science') and (grade == 4)</a:t>
            </a:r>
            <a:r>
              <a:rPr lang="ko-KR" altLang="en-US" sz="1100" dirty="0"/>
              <a:t>가 → 문자가 온다</a:t>
            </a:r>
            <a:r>
              <a:rPr lang="en-US" altLang="ko-KR" sz="1100" dirty="0"/>
              <a:t>.</a:t>
            </a:r>
            <a:endParaRPr lang="en-US" altLang="ko-KR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467119" y="3189338"/>
            <a:ext cx="609887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440740" y="3679520"/>
            <a:ext cx="721528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/>
              <a:t>subject='</a:t>
            </a:r>
            <a:r>
              <a:rPr lang="en-US" altLang="ko-KR" sz="1600" dirty="0" err="1"/>
              <a:t>computer_science</a:t>
            </a:r>
            <a:r>
              <a:rPr lang="en-US" altLang="ko-KR" sz="1600" dirty="0"/>
              <a:t>'</a:t>
            </a:r>
          </a:p>
          <a:p>
            <a:r>
              <a:rPr lang="en-US" altLang="ko-KR" sz="1600" dirty="0"/>
              <a:t>grade=3</a:t>
            </a:r>
          </a:p>
          <a:p>
            <a:endParaRPr lang="en-US" altLang="ko-KR" sz="1600" dirty="0"/>
          </a:p>
          <a:p>
            <a:r>
              <a:rPr lang="en-US" altLang="ko-KR" sz="1600" dirty="0"/>
              <a:t>if(subject=='</a:t>
            </a:r>
            <a:r>
              <a:rPr lang="en-US" altLang="ko-KR" sz="1600" dirty="0" err="1"/>
              <a:t>computer_science</a:t>
            </a:r>
            <a:r>
              <a:rPr lang="en-US" altLang="ko-KR" sz="1600" dirty="0"/>
              <a:t>')and(grade==4):</a:t>
            </a:r>
          </a:p>
          <a:p>
            <a:r>
              <a:rPr lang="en-US" altLang="ko-KR" sz="1600" dirty="0"/>
              <a:t>    print("</a:t>
            </a:r>
            <a:r>
              <a:rPr lang="ko-KR" altLang="en-US" sz="1600" dirty="0"/>
              <a:t>문자가 온다</a:t>
            </a:r>
            <a:r>
              <a:rPr lang="en-US" altLang="ko-KR" sz="1600" dirty="0"/>
              <a:t>")</a:t>
            </a:r>
          </a:p>
          <a:p>
            <a:r>
              <a:rPr lang="en-US" altLang="ko-KR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200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939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연습문제</a:t>
            </a:r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  <a:endParaRPr lang="ko-KR" altLang="en-US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318983" y="586257"/>
            <a:ext cx="8582025" cy="5843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altLang="ko-KR" sz="1600" dirty="0"/>
          </a:p>
          <a:p>
            <a:pPr algn="l"/>
            <a:r>
              <a:rPr lang="en-US" altLang="ko-KR" sz="1600" dirty="0" smtClean="0"/>
              <a:t>7. </a:t>
            </a:r>
            <a:r>
              <a:rPr lang="ko-KR" altLang="en-US" sz="1600" dirty="0"/>
              <a:t>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</p:txBody>
      </p:sp>
      <p:sp>
        <p:nvSpPr>
          <p:cNvPr id="12" name="직사각형 11"/>
          <p:cNvSpPr/>
          <p:nvPr/>
        </p:nvSpPr>
        <p:spPr bwMode="auto">
          <a:xfrm>
            <a:off x="553981" y="1259020"/>
            <a:ext cx="5703942" cy="1219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 dirty="0"/>
              <a:t>I </a:t>
            </a:r>
            <a:r>
              <a:rPr lang="ko-KR" altLang="en-US" sz="1100" dirty="0"/>
              <a:t>요구사항 </a:t>
            </a:r>
            <a:r>
              <a:rPr lang="en-US" altLang="ko-KR" sz="1100" dirty="0"/>
              <a:t>I</a:t>
            </a:r>
          </a:p>
          <a:p>
            <a:r>
              <a:rPr lang="ko-KR" altLang="en-US" sz="1100" dirty="0"/>
              <a:t>어느 한 </a:t>
            </a:r>
            <a:r>
              <a:rPr lang="ko-KR" altLang="en-US" sz="1100" dirty="0" err="1"/>
              <a:t>옷가게의</a:t>
            </a:r>
            <a:r>
              <a:rPr lang="ko-KR" altLang="en-US" sz="1100" dirty="0"/>
              <a:t> 코트의 정가는 </a:t>
            </a:r>
            <a:r>
              <a:rPr lang="en-US" altLang="ko-KR" sz="1100" dirty="0"/>
              <a:t>33,000</a:t>
            </a:r>
            <a:r>
              <a:rPr lang="ko-KR" altLang="en-US" sz="1100" dirty="0"/>
              <a:t>원이다</a:t>
            </a:r>
            <a:r>
              <a:rPr lang="en-US" altLang="ko-KR" sz="1100" dirty="0"/>
              <a:t>. </a:t>
            </a:r>
            <a:r>
              <a:rPr lang="ko-KR" altLang="en-US" sz="1100" dirty="0"/>
              <a:t>이 </a:t>
            </a:r>
            <a:r>
              <a:rPr lang="ko-KR" altLang="en-US" sz="1100" dirty="0" err="1"/>
              <a:t>옷가게에서</a:t>
            </a:r>
            <a:r>
              <a:rPr lang="ko-KR" altLang="en-US" sz="1100" dirty="0"/>
              <a:t> 고</a:t>
            </a:r>
            <a:r>
              <a:rPr lang="en-US" altLang="ko-KR" sz="1100" dirty="0"/>
              <a:t>3 </a:t>
            </a:r>
            <a:r>
              <a:rPr lang="ko-KR" altLang="en-US" sz="1100" dirty="0"/>
              <a:t>학생들에게는 </a:t>
            </a:r>
            <a:r>
              <a:rPr lang="en-US" altLang="ko-KR" sz="1100" dirty="0"/>
              <a:t>10%</a:t>
            </a:r>
          </a:p>
          <a:p>
            <a:r>
              <a:rPr lang="ko-KR" altLang="en-US" sz="1100" dirty="0"/>
              <a:t>할인을 해주고 있다</a:t>
            </a:r>
            <a:r>
              <a:rPr lang="en-US" altLang="ko-KR" sz="1100" dirty="0"/>
              <a:t>. </a:t>
            </a:r>
            <a:r>
              <a:rPr lang="ko-KR" altLang="en-US" sz="1100" dirty="0"/>
              <a:t>고</a:t>
            </a:r>
            <a:r>
              <a:rPr lang="en-US" altLang="ko-KR" sz="1100" dirty="0"/>
              <a:t>3 </a:t>
            </a:r>
            <a:r>
              <a:rPr lang="ko-KR" altLang="en-US" sz="1100" dirty="0"/>
              <a:t>학생인지 아닌지를 </a:t>
            </a:r>
            <a:r>
              <a:rPr lang="ko-KR" altLang="en-US" sz="1100" dirty="0" err="1"/>
              <a:t>입력받아</a:t>
            </a:r>
            <a:r>
              <a:rPr lang="ko-KR" altLang="en-US" sz="1100" dirty="0"/>
              <a:t> 고</a:t>
            </a:r>
            <a:r>
              <a:rPr lang="en-US" altLang="ko-KR" sz="1100" dirty="0"/>
              <a:t>3 </a:t>
            </a:r>
            <a:r>
              <a:rPr lang="ko-KR" altLang="en-US" sz="1100" dirty="0"/>
              <a:t>학생이면 할인해주는 </a:t>
            </a:r>
            <a:r>
              <a:rPr lang="ko-KR" altLang="en-US" sz="1100" dirty="0" err="1"/>
              <a:t>프로그</a:t>
            </a:r>
            <a:endParaRPr lang="ko-KR" altLang="en-US" sz="1100" dirty="0"/>
          </a:p>
          <a:p>
            <a:r>
              <a:rPr lang="ko-KR" altLang="en-US" sz="1100" dirty="0"/>
              <a:t>램을 작성해보자</a:t>
            </a:r>
            <a:r>
              <a:rPr lang="en-US" altLang="ko-KR" sz="1100" dirty="0"/>
              <a:t>.</a:t>
            </a:r>
          </a:p>
          <a:p>
            <a:endParaRPr lang="en-US" altLang="ko-KR" sz="1100" dirty="0"/>
          </a:p>
          <a:p>
            <a:r>
              <a:rPr lang="en-US" altLang="ko-KR" sz="1100" dirty="0"/>
              <a:t>I </a:t>
            </a:r>
            <a:r>
              <a:rPr lang="ko-KR" altLang="en-US" sz="1100" dirty="0"/>
              <a:t>문제 해결 알고리즘 </a:t>
            </a:r>
            <a:r>
              <a:rPr lang="en-US" altLang="ko-KR" sz="1100" dirty="0"/>
              <a:t>I</a:t>
            </a:r>
          </a:p>
          <a:p>
            <a:r>
              <a:rPr lang="en-US" altLang="ko-KR" sz="1100" dirty="0"/>
              <a:t>if </a:t>
            </a:r>
            <a:r>
              <a:rPr lang="ko-KR" altLang="en-US" sz="1100" dirty="0"/>
              <a:t>학년 </a:t>
            </a:r>
            <a:r>
              <a:rPr lang="en-US" altLang="ko-KR" sz="1100" dirty="0"/>
              <a:t>== 3 </a:t>
            </a:r>
            <a:r>
              <a:rPr lang="ko-KR" altLang="en-US" sz="1100" dirty="0"/>
              <a:t>→ </a:t>
            </a:r>
            <a:r>
              <a:rPr lang="ko-KR" altLang="en-US" sz="1100" dirty="0" err="1"/>
              <a:t>총금액의</a:t>
            </a:r>
            <a:r>
              <a:rPr lang="ko-KR" altLang="en-US" sz="1100" dirty="0"/>
              <a:t> </a:t>
            </a:r>
            <a:r>
              <a:rPr lang="en-US" altLang="ko-KR" sz="1100" dirty="0"/>
              <a:t>10%</a:t>
            </a:r>
            <a:r>
              <a:rPr lang="ko-KR" altLang="en-US" sz="1100" dirty="0"/>
              <a:t>를 할인해준다</a:t>
            </a:r>
            <a:r>
              <a:rPr lang="en-US" altLang="ko-KR" sz="1100" dirty="0"/>
              <a:t>.</a:t>
            </a:r>
            <a:endParaRPr lang="en-US" altLang="ko-KR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53981" y="2541720"/>
            <a:ext cx="6850006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40740" y="3679520"/>
            <a:ext cx="721528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/>
              <a:t>grade=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(input("</a:t>
            </a:r>
            <a:r>
              <a:rPr lang="ko-KR" altLang="en-US" sz="1600" dirty="0"/>
              <a:t>몇 학년 입니까</a:t>
            </a:r>
            <a:r>
              <a:rPr lang="en-US" altLang="ko-KR" sz="1600" dirty="0"/>
              <a:t>"))</a:t>
            </a:r>
          </a:p>
          <a:p>
            <a:endParaRPr lang="en-US" altLang="ko-KR" sz="1600" dirty="0"/>
          </a:p>
          <a:p>
            <a:r>
              <a:rPr lang="en-US" altLang="ko-KR" sz="1600" dirty="0"/>
              <a:t>if(grade==3):</a:t>
            </a:r>
          </a:p>
          <a:p>
            <a:r>
              <a:rPr lang="en-US" altLang="ko-KR" sz="1600" dirty="0"/>
              <a:t>    print("</a:t>
            </a:r>
            <a:r>
              <a:rPr lang="ko-KR" altLang="en-US" sz="1600" dirty="0"/>
              <a:t>고</a:t>
            </a:r>
            <a:r>
              <a:rPr lang="en-US" altLang="ko-KR" sz="1600" dirty="0"/>
              <a:t>3 </a:t>
            </a:r>
            <a:r>
              <a:rPr lang="ko-KR" altLang="en-US" sz="1600" dirty="0"/>
              <a:t>특별 할인 </a:t>
            </a:r>
            <a:r>
              <a:rPr lang="en-US" altLang="ko-KR" sz="1600" dirty="0"/>
              <a:t>10% </a:t>
            </a:r>
            <a:r>
              <a:rPr lang="ko-KR" altLang="en-US" sz="1600" dirty="0"/>
              <a:t>들어갑니다</a:t>
            </a:r>
            <a:r>
              <a:rPr lang="en-US" altLang="ko-KR" sz="1600" dirty="0"/>
              <a:t>")</a:t>
            </a:r>
          </a:p>
          <a:p>
            <a:r>
              <a:rPr lang="en-US" altLang="ko-KR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52799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939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연습문제</a:t>
            </a:r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  <a:endParaRPr lang="ko-KR" altLang="en-US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318983" y="586257"/>
            <a:ext cx="8582025" cy="5843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altLang="ko-KR" sz="1600" dirty="0"/>
          </a:p>
          <a:p>
            <a:pPr algn="l"/>
            <a:r>
              <a:rPr lang="en-US" altLang="ko-KR" sz="1600" dirty="0" smtClean="0"/>
              <a:t>8. </a:t>
            </a:r>
            <a:r>
              <a:rPr lang="ko-KR" altLang="en-US" sz="1600" dirty="0"/>
              <a:t>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</p:txBody>
      </p:sp>
      <p:sp>
        <p:nvSpPr>
          <p:cNvPr id="12" name="직사각형 11"/>
          <p:cNvSpPr/>
          <p:nvPr/>
        </p:nvSpPr>
        <p:spPr bwMode="auto">
          <a:xfrm>
            <a:off x="563506" y="1333499"/>
            <a:ext cx="5703942" cy="122872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/>
              <a:t>I </a:t>
            </a:r>
            <a:r>
              <a:rPr lang="ko-KR" altLang="en-US" sz="1100"/>
              <a:t>요구사항 </a:t>
            </a:r>
            <a:r>
              <a:rPr lang="en-US" altLang="ko-KR" sz="1100"/>
              <a:t>I</a:t>
            </a:r>
          </a:p>
          <a:p>
            <a:r>
              <a:rPr lang="ko-KR" altLang="en-US" sz="1100"/>
              <a:t>사과는 </a:t>
            </a:r>
            <a:r>
              <a:rPr lang="en-US" altLang="ko-KR" sz="1100"/>
              <a:t>1,000</a:t>
            </a:r>
            <a:r>
              <a:rPr lang="ko-KR" altLang="en-US" sz="1100"/>
              <a:t>원</a:t>
            </a:r>
            <a:r>
              <a:rPr lang="en-US" altLang="ko-KR" sz="1100"/>
              <a:t>, </a:t>
            </a:r>
            <a:r>
              <a:rPr lang="ko-KR" altLang="en-US" sz="1100"/>
              <a:t>포도는 </a:t>
            </a:r>
            <a:r>
              <a:rPr lang="en-US" altLang="ko-KR" sz="1100"/>
              <a:t>3,000</a:t>
            </a:r>
            <a:r>
              <a:rPr lang="ko-KR" altLang="en-US" sz="1100"/>
              <a:t>원</a:t>
            </a:r>
            <a:r>
              <a:rPr lang="en-US" altLang="ko-KR" sz="1100"/>
              <a:t>, </a:t>
            </a:r>
            <a:r>
              <a:rPr lang="ko-KR" altLang="en-US" sz="1100"/>
              <a:t>배는 </a:t>
            </a:r>
            <a:r>
              <a:rPr lang="en-US" altLang="ko-KR" sz="1100"/>
              <a:t>2,000</a:t>
            </a:r>
            <a:r>
              <a:rPr lang="ko-KR" altLang="en-US" sz="1100"/>
              <a:t>원</a:t>
            </a:r>
            <a:r>
              <a:rPr lang="en-US" altLang="ko-KR" sz="1100"/>
              <a:t>, </a:t>
            </a:r>
            <a:r>
              <a:rPr lang="ko-KR" altLang="en-US" sz="1100"/>
              <a:t>귤은 </a:t>
            </a:r>
            <a:r>
              <a:rPr lang="en-US" altLang="ko-KR" sz="1100"/>
              <a:t>500</a:t>
            </a:r>
            <a:r>
              <a:rPr lang="ko-KR" altLang="en-US" sz="1100"/>
              <a:t>원에 파는 과일가게가 있다</a:t>
            </a:r>
            <a:r>
              <a:rPr lang="en-US" altLang="ko-KR" sz="1100"/>
              <a:t>.</a:t>
            </a:r>
          </a:p>
          <a:p>
            <a:r>
              <a:rPr lang="ko-KR" altLang="en-US" sz="1100"/>
              <a:t>이 가게는 포도를 </a:t>
            </a:r>
            <a:r>
              <a:rPr lang="en-US" altLang="ko-KR" sz="1100"/>
              <a:t>3</a:t>
            </a:r>
            <a:r>
              <a:rPr lang="ko-KR" altLang="en-US" sz="1100"/>
              <a:t>송이 이상 사면 총금액의 </a:t>
            </a:r>
            <a:r>
              <a:rPr lang="en-US" altLang="ko-KR" sz="1100"/>
              <a:t>10%</a:t>
            </a:r>
            <a:r>
              <a:rPr lang="ko-KR" altLang="en-US" sz="1100"/>
              <a:t>를 할인해준다</a:t>
            </a:r>
            <a:r>
              <a:rPr lang="en-US" altLang="ko-KR" sz="1100"/>
              <a:t>. </a:t>
            </a:r>
            <a:r>
              <a:rPr lang="ko-KR" altLang="en-US" sz="1100"/>
              <a:t>이때</a:t>
            </a:r>
            <a:r>
              <a:rPr lang="en-US" altLang="ko-KR" sz="1100"/>
              <a:t>, </a:t>
            </a:r>
            <a:r>
              <a:rPr lang="ko-KR" altLang="en-US" sz="1100"/>
              <a:t>총금액을 계산해</a:t>
            </a:r>
          </a:p>
          <a:p>
            <a:r>
              <a:rPr lang="ko-KR" altLang="en-US" sz="1100"/>
              <a:t>주는 프로그램을 작성해보자</a:t>
            </a:r>
            <a:r>
              <a:rPr lang="en-US" altLang="ko-KR" sz="1100"/>
              <a:t>.</a:t>
            </a:r>
          </a:p>
          <a:p>
            <a:endParaRPr lang="en-US" altLang="ko-KR" sz="1100"/>
          </a:p>
          <a:p>
            <a:r>
              <a:rPr lang="en-US" altLang="ko-KR" sz="1100"/>
              <a:t>I </a:t>
            </a:r>
            <a:r>
              <a:rPr lang="ko-KR" altLang="en-US" sz="1100"/>
              <a:t>문제 해결 알고리즘 </a:t>
            </a:r>
            <a:r>
              <a:rPr lang="en-US" altLang="ko-KR" sz="1100"/>
              <a:t>I</a:t>
            </a:r>
          </a:p>
          <a:p>
            <a:r>
              <a:rPr lang="en-US" altLang="ko-KR" sz="1100"/>
              <a:t>if </a:t>
            </a:r>
            <a:r>
              <a:rPr lang="ko-KR" altLang="en-US" sz="1100"/>
              <a:t>포도의 개수 </a:t>
            </a:r>
            <a:r>
              <a:rPr lang="en-US" altLang="ko-KR" sz="1100"/>
              <a:t>&gt;= 3 </a:t>
            </a:r>
            <a:r>
              <a:rPr lang="ko-KR" altLang="en-US" sz="1100"/>
              <a:t>→ 총금액의 </a:t>
            </a:r>
            <a:r>
              <a:rPr lang="en-US" altLang="ko-KR" sz="1100"/>
              <a:t>10%</a:t>
            </a:r>
            <a:r>
              <a:rPr lang="ko-KR" altLang="en-US" sz="1100"/>
              <a:t>를 할인해준다</a:t>
            </a:r>
            <a:r>
              <a:rPr lang="en-US" altLang="ko-KR" sz="1100"/>
              <a:t>.</a:t>
            </a:r>
            <a:endParaRPr lang="en-US" altLang="ko-KR" sz="11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3506" y="2767541"/>
            <a:ext cx="718968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40740" y="2760740"/>
            <a:ext cx="7215282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/>
              <a:t>apple=1000</a:t>
            </a:r>
          </a:p>
          <a:p>
            <a:r>
              <a:rPr lang="en-US" altLang="ko-KR" sz="1600" dirty="0"/>
              <a:t>grape=3000</a:t>
            </a:r>
          </a:p>
          <a:p>
            <a:r>
              <a:rPr lang="en-US" altLang="ko-KR" sz="1600" dirty="0"/>
              <a:t>pear=2000</a:t>
            </a:r>
          </a:p>
          <a:p>
            <a:r>
              <a:rPr lang="en-US" altLang="ko-KR" sz="1600" dirty="0"/>
              <a:t>tangerine=500</a:t>
            </a:r>
          </a:p>
          <a:p>
            <a:r>
              <a:rPr lang="en-US" altLang="ko-KR" sz="1600" dirty="0" err="1"/>
              <a:t>apple_num</a:t>
            </a:r>
            <a:r>
              <a:rPr lang="en-US" altLang="ko-KR" sz="1600" dirty="0"/>
              <a:t>=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(input("</a:t>
            </a:r>
            <a:r>
              <a:rPr lang="ko-KR" altLang="en-US" sz="1600" dirty="0" err="1"/>
              <a:t>몇개의</a:t>
            </a:r>
            <a:r>
              <a:rPr lang="ko-KR" altLang="en-US" sz="1600" dirty="0"/>
              <a:t> 사과를 </a:t>
            </a:r>
            <a:r>
              <a:rPr lang="ko-KR" altLang="en-US" sz="1600" dirty="0" err="1"/>
              <a:t>사시겟습니까</a:t>
            </a:r>
            <a:r>
              <a:rPr lang="en-US" altLang="ko-KR" sz="1600" dirty="0"/>
              <a:t>?"))</a:t>
            </a:r>
          </a:p>
          <a:p>
            <a:r>
              <a:rPr lang="en-US" altLang="ko-KR" sz="1600" dirty="0" err="1"/>
              <a:t>grape_num</a:t>
            </a:r>
            <a:r>
              <a:rPr lang="en-US" altLang="ko-KR" sz="1600" dirty="0"/>
              <a:t>=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(input("</a:t>
            </a:r>
            <a:r>
              <a:rPr lang="ko-KR" altLang="en-US" sz="1600" dirty="0" err="1"/>
              <a:t>몇개의</a:t>
            </a:r>
            <a:r>
              <a:rPr lang="ko-KR" altLang="en-US" sz="1600" dirty="0"/>
              <a:t> 포도를 </a:t>
            </a:r>
            <a:r>
              <a:rPr lang="ko-KR" altLang="en-US" sz="1600" dirty="0" err="1"/>
              <a:t>사시겟습니까</a:t>
            </a:r>
            <a:r>
              <a:rPr lang="en-US" altLang="ko-KR" sz="1600" dirty="0"/>
              <a:t>?"))</a:t>
            </a:r>
          </a:p>
          <a:p>
            <a:r>
              <a:rPr lang="en-US" altLang="ko-KR" sz="1600" dirty="0" err="1"/>
              <a:t>pear_num</a:t>
            </a:r>
            <a:r>
              <a:rPr lang="en-US" altLang="ko-KR" sz="1600" dirty="0"/>
              <a:t>=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(input("</a:t>
            </a:r>
            <a:r>
              <a:rPr lang="ko-KR" altLang="en-US" sz="1600" dirty="0" err="1"/>
              <a:t>몇개의</a:t>
            </a:r>
            <a:r>
              <a:rPr lang="ko-KR" altLang="en-US" sz="1600" dirty="0"/>
              <a:t> 배를 </a:t>
            </a:r>
            <a:r>
              <a:rPr lang="ko-KR" altLang="en-US" sz="1600" dirty="0" err="1"/>
              <a:t>사시겟습니까</a:t>
            </a:r>
            <a:r>
              <a:rPr lang="en-US" altLang="ko-KR" sz="1600" dirty="0"/>
              <a:t>?"))</a:t>
            </a:r>
          </a:p>
          <a:p>
            <a:r>
              <a:rPr lang="en-US" altLang="ko-KR" sz="1600" dirty="0" err="1"/>
              <a:t>tangerine_num</a:t>
            </a:r>
            <a:r>
              <a:rPr lang="en-US" altLang="ko-KR" sz="1600" dirty="0"/>
              <a:t>=</a:t>
            </a:r>
            <a:r>
              <a:rPr lang="en-US" altLang="ko-KR" sz="1600" dirty="0" err="1"/>
              <a:t>int</a:t>
            </a:r>
            <a:r>
              <a:rPr lang="en-US" altLang="ko-KR" sz="1600" dirty="0"/>
              <a:t>(input("</a:t>
            </a:r>
            <a:r>
              <a:rPr lang="ko-KR" altLang="en-US" sz="1600" dirty="0" err="1"/>
              <a:t>몇개의</a:t>
            </a:r>
            <a:r>
              <a:rPr lang="ko-KR" altLang="en-US" sz="1600" dirty="0"/>
              <a:t> 귤을 </a:t>
            </a:r>
            <a:r>
              <a:rPr lang="ko-KR" altLang="en-US" sz="1600" dirty="0" err="1"/>
              <a:t>사시겟습니까</a:t>
            </a:r>
            <a:r>
              <a:rPr lang="en-US" altLang="ko-KR" sz="1600" dirty="0"/>
              <a:t>?"))</a:t>
            </a:r>
          </a:p>
          <a:p>
            <a:r>
              <a:rPr lang="en-US" altLang="ko-KR" sz="1600" dirty="0"/>
              <a:t>total=apple*</a:t>
            </a:r>
            <a:r>
              <a:rPr lang="en-US" altLang="ko-KR" sz="1600" dirty="0" err="1"/>
              <a:t>apple_num</a:t>
            </a:r>
            <a:r>
              <a:rPr lang="en-US" altLang="ko-KR" sz="1600" dirty="0"/>
              <a:t> + </a:t>
            </a:r>
            <a:r>
              <a:rPr lang="en-US" altLang="ko-KR" sz="1600" dirty="0" err="1"/>
              <a:t>grape+grape_num</a:t>
            </a:r>
            <a:r>
              <a:rPr lang="en-US" altLang="ko-KR" sz="1600" dirty="0"/>
              <a:t> + pear*</a:t>
            </a:r>
            <a:r>
              <a:rPr lang="en-US" altLang="ko-KR" sz="1600" dirty="0" err="1"/>
              <a:t>pear_num</a:t>
            </a:r>
            <a:r>
              <a:rPr lang="en-US" altLang="ko-KR" sz="1600" dirty="0"/>
              <a:t> + tangerine*</a:t>
            </a:r>
            <a:r>
              <a:rPr lang="en-US" altLang="ko-KR" sz="1600" dirty="0" err="1"/>
              <a:t>tangerine_num</a:t>
            </a:r>
            <a:endParaRPr lang="en-US" altLang="ko-KR" sz="1600" dirty="0"/>
          </a:p>
          <a:p>
            <a:r>
              <a:rPr lang="en-US" altLang="ko-KR" sz="1600" dirty="0"/>
              <a:t>if(</a:t>
            </a:r>
            <a:r>
              <a:rPr lang="en-US" altLang="ko-KR" sz="1600" dirty="0" err="1"/>
              <a:t>grape_num</a:t>
            </a:r>
            <a:r>
              <a:rPr lang="en-US" altLang="ko-KR" sz="1600" dirty="0"/>
              <a:t>&gt;=3):</a:t>
            </a:r>
          </a:p>
          <a:p>
            <a:r>
              <a:rPr lang="en-US" altLang="ko-KR" sz="1600" dirty="0"/>
              <a:t>    print("</a:t>
            </a:r>
            <a:r>
              <a:rPr lang="ko-KR" altLang="en-US" sz="1600" dirty="0"/>
              <a:t>총 가격의 </a:t>
            </a:r>
            <a:r>
              <a:rPr lang="en-US" altLang="ko-KR" sz="1600" dirty="0"/>
              <a:t>10%% </a:t>
            </a:r>
            <a:r>
              <a:rPr lang="ko-KR" altLang="en-US" sz="1600" dirty="0"/>
              <a:t>할인하여 </a:t>
            </a:r>
            <a:r>
              <a:rPr lang="en-US" altLang="ko-KR" sz="1600" dirty="0"/>
              <a:t>%f </a:t>
            </a:r>
            <a:r>
              <a:rPr lang="ko-KR" altLang="en-US" sz="1600" dirty="0"/>
              <a:t>원 입니다</a:t>
            </a:r>
            <a:r>
              <a:rPr lang="en-US" altLang="ko-KR" sz="1600" dirty="0"/>
              <a:t>" %(total*0.9))</a:t>
            </a:r>
          </a:p>
        </p:txBody>
      </p:sp>
    </p:spTree>
    <p:extLst>
      <p:ext uri="{BB962C8B-B14F-4D97-AF65-F5344CB8AC3E}">
        <p14:creationId xmlns:p14="http://schemas.microsoft.com/office/powerpoint/2010/main" val="26743964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939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연습문제</a:t>
            </a:r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  <a:endParaRPr lang="ko-KR" altLang="en-US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sp>
        <p:nvSpPr>
          <p:cNvPr id="10" name="내용 개체 틀 2"/>
          <p:cNvSpPr txBox="1">
            <a:spLocks/>
          </p:cNvSpPr>
          <p:nvPr/>
        </p:nvSpPr>
        <p:spPr>
          <a:xfrm>
            <a:off x="318983" y="586257"/>
            <a:ext cx="8582025" cy="5843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altLang="ko-KR" sz="1600" dirty="0"/>
          </a:p>
          <a:p>
            <a:pPr algn="l"/>
            <a:r>
              <a:rPr lang="en-US" altLang="ko-KR" sz="1600" dirty="0" smtClean="0"/>
              <a:t>9. </a:t>
            </a:r>
            <a:r>
              <a:rPr lang="ko-KR" altLang="en-US" sz="1600" dirty="0"/>
              <a:t>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dirty="0"/>
          </a:p>
        </p:txBody>
      </p:sp>
      <p:sp>
        <p:nvSpPr>
          <p:cNvPr id="13" name="직사각형 12"/>
          <p:cNvSpPr/>
          <p:nvPr/>
        </p:nvSpPr>
        <p:spPr bwMode="auto">
          <a:xfrm>
            <a:off x="563506" y="1326353"/>
            <a:ext cx="5703942" cy="199878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 dirty="0"/>
              <a:t>I </a:t>
            </a:r>
            <a:r>
              <a:rPr lang="ko-KR" altLang="en-US" sz="1100" dirty="0"/>
              <a:t>요구사항 </a:t>
            </a:r>
            <a:r>
              <a:rPr lang="en-US" altLang="ko-KR" sz="1100" dirty="0"/>
              <a:t>I</a:t>
            </a:r>
          </a:p>
          <a:p>
            <a:r>
              <a:rPr lang="ko-KR" altLang="en-US" sz="1100" dirty="0"/>
              <a:t>파이 은행의 한 자동입출금 기계에서 입금할 때</a:t>
            </a:r>
            <a:r>
              <a:rPr lang="en-US" altLang="ko-KR" sz="1100" dirty="0"/>
              <a:t>, </a:t>
            </a:r>
            <a:r>
              <a:rPr lang="ko-KR" altLang="en-US" sz="1100" dirty="0"/>
              <a:t>파이 은행의 계좌를 가진 통장이나 카</a:t>
            </a:r>
          </a:p>
          <a:p>
            <a:r>
              <a:rPr lang="ko-KR" altLang="en-US" sz="1100" dirty="0" err="1"/>
              <a:t>드를</a:t>
            </a:r>
            <a:r>
              <a:rPr lang="ko-KR" altLang="en-US" sz="1100" dirty="0"/>
              <a:t> 이용해서 현금으로만 입금이 가능하다</a:t>
            </a:r>
            <a:r>
              <a:rPr lang="en-US" altLang="ko-KR" sz="1100" dirty="0"/>
              <a:t>. </a:t>
            </a:r>
            <a:r>
              <a:rPr lang="ko-KR" altLang="en-US" sz="1100" dirty="0"/>
              <a:t>수지는 파이 은행의 계좌를 가진 카드를</a:t>
            </a:r>
          </a:p>
          <a:p>
            <a:r>
              <a:rPr lang="ko-KR" altLang="en-US" sz="1100" dirty="0"/>
              <a:t>이용해서 수표를 입금하려 할 때</a:t>
            </a:r>
            <a:r>
              <a:rPr lang="en-US" altLang="ko-KR" sz="1100" dirty="0"/>
              <a:t>, </a:t>
            </a:r>
            <a:r>
              <a:rPr lang="ko-KR" altLang="en-US" sz="1100" dirty="0"/>
              <a:t>입금 가능 여부를 </a:t>
            </a:r>
            <a:r>
              <a:rPr lang="ko-KR" altLang="en-US" sz="1100" dirty="0" err="1"/>
              <a:t>부울식을</a:t>
            </a:r>
            <a:r>
              <a:rPr lang="ko-KR" altLang="en-US" sz="1100" dirty="0"/>
              <a:t> 통해 확인해보자</a:t>
            </a:r>
            <a:r>
              <a:rPr lang="en-US" altLang="ko-KR" sz="1100" dirty="0"/>
              <a:t>.</a:t>
            </a:r>
          </a:p>
          <a:p>
            <a:endParaRPr lang="en-US" altLang="ko-KR" sz="1100" dirty="0"/>
          </a:p>
          <a:p>
            <a:r>
              <a:rPr lang="en-US" altLang="ko-KR" sz="1100" dirty="0"/>
              <a:t>I </a:t>
            </a:r>
            <a:r>
              <a:rPr lang="ko-KR" altLang="en-US" sz="1100" dirty="0"/>
              <a:t>문제 해결 알고리즘 </a:t>
            </a:r>
            <a:r>
              <a:rPr lang="en-US" altLang="ko-KR" sz="1100" dirty="0"/>
              <a:t>I</a:t>
            </a:r>
          </a:p>
          <a:p>
            <a:r>
              <a:rPr lang="en-US" altLang="ko-KR" sz="1100" dirty="0"/>
              <a:t>• </a:t>
            </a:r>
            <a:r>
              <a:rPr lang="ko-KR" altLang="en-US" sz="1100" dirty="0"/>
              <a:t>은행 이름 </a:t>
            </a:r>
            <a:r>
              <a:rPr lang="en-US" altLang="ko-KR" sz="1100" dirty="0"/>
              <a:t>= </a:t>
            </a:r>
            <a:r>
              <a:rPr lang="ko-KR" altLang="en-US" sz="1100" dirty="0"/>
              <a:t>파이</a:t>
            </a:r>
          </a:p>
          <a:p>
            <a:r>
              <a:rPr lang="en-US" altLang="ko-KR" sz="1100" dirty="0"/>
              <a:t>• </a:t>
            </a:r>
            <a:r>
              <a:rPr lang="ko-KR" altLang="en-US" sz="1100" dirty="0"/>
              <a:t>방법 </a:t>
            </a:r>
            <a:r>
              <a:rPr lang="en-US" altLang="ko-KR" sz="1100" dirty="0"/>
              <a:t>= </a:t>
            </a:r>
            <a:r>
              <a:rPr lang="ko-KR" altLang="en-US" sz="1100" dirty="0"/>
              <a:t>카드</a:t>
            </a:r>
          </a:p>
          <a:p>
            <a:r>
              <a:rPr lang="en-US" altLang="ko-KR" sz="1100" dirty="0"/>
              <a:t>• </a:t>
            </a:r>
            <a:r>
              <a:rPr lang="ko-KR" altLang="en-US" sz="1100" dirty="0"/>
              <a:t>돈</a:t>
            </a:r>
            <a:r>
              <a:rPr lang="en-US" altLang="ko-KR" sz="1100" dirty="0"/>
              <a:t>_</a:t>
            </a:r>
            <a:r>
              <a:rPr lang="ko-KR" altLang="en-US" sz="1100" dirty="0"/>
              <a:t>수표 </a:t>
            </a:r>
            <a:r>
              <a:rPr lang="en-US" altLang="ko-KR" sz="1100" dirty="0"/>
              <a:t>= </a:t>
            </a:r>
            <a:r>
              <a:rPr lang="ko-KR" altLang="en-US" sz="1100" dirty="0"/>
              <a:t>수표</a:t>
            </a:r>
          </a:p>
          <a:p>
            <a:r>
              <a:rPr lang="en-US" altLang="ko-KR" sz="1100" dirty="0"/>
              <a:t>if (</a:t>
            </a:r>
            <a:r>
              <a:rPr lang="en-US" altLang="ko-KR" sz="1100" dirty="0" err="1"/>
              <a:t>bank_name</a:t>
            </a:r>
            <a:r>
              <a:rPr lang="en-US" altLang="ko-KR" sz="1100" dirty="0"/>
              <a:t> == ‘</a:t>
            </a:r>
            <a:r>
              <a:rPr lang="ko-KR" altLang="en-US" sz="1100" dirty="0"/>
              <a:t>파이’</a:t>
            </a:r>
            <a:r>
              <a:rPr lang="en-US" altLang="ko-KR" sz="1100" dirty="0"/>
              <a:t>) and ((way == ‘card’) or (way == ‘bankbook’)) and</a:t>
            </a:r>
          </a:p>
          <a:p>
            <a:r>
              <a:rPr lang="en-US" altLang="ko-KR" sz="1100" dirty="0"/>
              <a:t>(</a:t>
            </a:r>
            <a:r>
              <a:rPr lang="en-US" altLang="ko-KR" sz="1100" dirty="0" err="1"/>
              <a:t>check_money</a:t>
            </a:r>
            <a:r>
              <a:rPr lang="en-US" altLang="ko-KR" sz="1100" dirty="0"/>
              <a:t> == ‘money’)</a:t>
            </a:r>
            <a:r>
              <a:rPr lang="ko-KR" altLang="en-US" sz="1100" dirty="0"/>
              <a:t>가 참이라면</a:t>
            </a:r>
            <a:r>
              <a:rPr lang="en-US" altLang="ko-KR" sz="1100" dirty="0"/>
              <a:t>, </a:t>
            </a:r>
            <a:r>
              <a:rPr lang="ko-KR" altLang="en-US" sz="1100" dirty="0"/>
              <a:t>입금할 수 있다</a:t>
            </a:r>
            <a:r>
              <a:rPr lang="en-US" altLang="ko-KR" sz="1100" dirty="0"/>
              <a:t>.</a:t>
            </a:r>
            <a:endParaRPr lang="en-US" altLang="ko-KR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3506" y="3507816"/>
            <a:ext cx="79248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40740" y="3865541"/>
            <a:ext cx="79052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/>
              <a:t>if(</a:t>
            </a:r>
            <a:r>
              <a:rPr lang="en-US" altLang="ko-KR" sz="1600" dirty="0" err="1"/>
              <a:t>bank_name</a:t>
            </a:r>
            <a:r>
              <a:rPr lang="en-US" altLang="ko-KR" sz="1600" dirty="0"/>
              <a:t>=="</a:t>
            </a:r>
            <a:r>
              <a:rPr lang="ko-KR" altLang="en-US" sz="1600" dirty="0"/>
              <a:t>파이</a:t>
            </a:r>
            <a:r>
              <a:rPr lang="en-US" altLang="ko-KR" sz="1600" dirty="0"/>
              <a:t>")and((way=="card")or (way=="bankbook"))and(</a:t>
            </a:r>
            <a:r>
              <a:rPr lang="en-US" altLang="ko-KR" sz="1600" dirty="0" err="1"/>
              <a:t>check_money</a:t>
            </a:r>
            <a:r>
              <a:rPr lang="en-US" altLang="ko-KR" sz="1600" dirty="0"/>
              <a:t>=='money'):</a:t>
            </a:r>
          </a:p>
          <a:p>
            <a:r>
              <a:rPr lang="en-US" altLang="ko-KR" sz="1600" dirty="0"/>
              <a:t>    print("</a:t>
            </a:r>
            <a:r>
              <a:rPr lang="ko-KR" altLang="en-US" sz="1600" dirty="0"/>
              <a:t>입금가능</a:t>
            </a:r>
            <a:r>
              <a:rPr lang="en-US" altLang="ko-KR" sz="1600" dirty="0"/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312877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939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연습문제</a:t>
            </a:r>
            <a:r>
              <a:rPr lang="en-US" altLang="ko-KR" sz="2400" b="1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  <a:endParaRPr lang="ko-KR" altLang="en-US" sz="24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sp>
        <p:nvSpPr>
          <p:cNvPr id="7" name="내용 개체 틀 2"/>
          <p:cNvSpPr txBox="1">
            <a:spLocks/>
          </p:cNvSpPr>
          <p:nvPr/>
        </p:nvSpPr>
        <p:spPr>
          <a:xfrm>
            <a:off x="196216" y="1014882"/>
            <a:ext cx="8582025" cy="5843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600" dirty="0" smtClean="0"/>
              <a:t>10.  </a:t>
            </a:r>
            <a:r>
              <a:rPr lang="ko-KR" altLang="en-US" sz="1600" dirty="0"/>
              <a:t>다음 요구사항에 따라 프로그램을 </a:t>
            </a:r>
            <a:r>
              <a:rPr lang="ko-KR" altLang="en-US" sz="1600" dirty="0" err="1"/>
              <a:t>작성해보시오</a:t>
            </a:r>
            <a:r>
              <a:rPr lang="en-US" altLang="ko-KR" sz="1600" dirty="0"/>
              <a:t>.</a:t>
            </a:r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  <a:p>
            <a:pPr algn="l"/>
            <a:endParaRPr lang="en-US" altLang="ko-KR" sz="1600" dirty="0"/>
          </a:p>
        </p:txBody>
      </p:sp>
      <p:sp>
        <p:nvSpPr>
          <p:cNvPr id="10" name="직사각형 9"/>
          <p:cNvSpPr/>
          <p:nvPr/>
        </p:nvSpPr>
        <p:spPr bwMode="auto">
          <a:xfrm>
            <a:off x="563506" y="1465366"/>
            <a:ext cx="5703943" cy="211418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none" lIns="90000" tIns="46800" rIns="90000" bIns="4680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altLang="ko-KR" sz="1100"/>
              <a:t>I </a:t>
            </a:r>
            <a:r>
              <a:rPr lang="ko-KR" altLang="en-US" sz="1100"/>
              <a:t>요구사항 </a:t>
            </a:r>
            <a:r>
              <a:rPr lang="en-US" altLang="ko-KR" sz="1100"/>
              <a:t>I</a:t>
            </a:r>
          </a:p>
          <a:p>
            <a:r>
              <a:rPr lang="ko-KR" altLang="en-US" sz="1100"/>
              <a:t>국가에서 치르는 한 자격증 시험이 있는데</a:t>
            </a:r>
            <a:r>
              <a:rPr lang="en-US" altLang="ko-KR" sz="1100"/>
              <a:t>, </a:t>
            </a:r>
            <a:r>
              <a:rPr lang="ko-KR" altLang="en-US" sz="1100"/>
              <a:t>이 자격증은 총 세 과목으로 이루어져 있다</a:t>
            </a:r>
            <a:r>
              <a:rPr lang="en-US" altLang="ko-KR" sz="1100"/>
              <a:t>.</a:t>
            </a:r>
          </a:p>
          <a:p>
            <a:r>
              <a:rPr lang="ko-KR" altLang="en-US" sz="1100"/>
              <a:t>합격을 위해서는 각 점수가 </a:t>
            </a:r>
            <a:r>
              <a:rPr lang="en-US" altLang="ko-KR" sz="1100"/>
              <a:t>60</a:t>
            </a:r>
            <a:r>
              <a:rPr lang="ko-KR" altLang="en-US" sz="1100"/>
              <a:t>점이 넘거나</a:t>
            </a:r>
            <a:r>
              <a:rPr lang="en-US" altLang="ko-KR" sz="1100"/>
              <a:t>, </a:t>
            </a:r>
            <a:r>
              <a:rPr lang="ko-KR" altLang="en-US" sz="1100"/>
              <a:t>평균이 </a:t>
            </a:r>
            <a:r>
              <a:rPr lang="en-US" altLang="ko-KR" sz="1100"/>
              <a:t>70</a:t>
            </a:r>
            <a:r>
              <a:rPr lang="ko-KR" altLang="en-US" sz="1100"/>
              <a:t>점 이상이어야 한다</a:t>
            </a:r>
            <a:r>
              <a:rPr lang="en-US" altLang="ko-KR" sz="1100"/>
              <a:t>. </a:t>
            </a:r>
            <a:r>
              <a:rPr lang="ko-KR" altLang="en-US" sz="1100"/>
              <a:t>민수는 각각</a:t>
            </a:r>
          </a:p>
          <a:p>
            <a:r>
              <a:rPr lang="en-US" altLang="ko-KR" sz="1100"/>
              <a:t>90</a:t>
            </a:r>
            <a:r>
              <a:rPr lang="ko-KR" altLang="en-US" sz="1100"/>
              <a:t>점</a:t>
            </a:r>
            <a:r>
              <a:rPr lang="en-US" altLang="ko-KR" sz="1100"/>
              <a:t>, 70</a:t>
            </a:r>
            <a:r>
              <a:rPr lang="ko-KR" altLang="en-US" sz="1100"/>
              <a:t>점</a:t>
            </a:r>
            <a:r>
              <a:rPr lang="en-US" altLang="ko-KR" sz="1100"/>
              <a:t>, 50</a:t>
            </a:r>
            <a:r>
              <a:rPr lang="ko-KR" altLang="en-US" sz="1100"/>
              <a:t>점을 받았을 때</a:t>
            </a:r>
            <a:r>
              <a:rPr lang="en-US" altLang="ko-KR" sz="1100"/>
              <a:t>, </a:t>
            </a:r>
            <a:r>
              <a:rPr lang="ko-KR" altLang="en-US" sz="1100"/>
              <a:t>이 자격증을 딸 수 있는지 부울식으로 확인해보자</a:t>
            </a:r>
            <a:r>
              <a:rPr lang="en-US" altLang="ko-KR" sz="1100"/>
              <a:t>.</a:t>
            </a:r>
          </a:p>
          <a:p>
            <a:endParaRPr lang="en-US" altLang="ko-KR" sz="1100"/>
          </a:p>
          <a:p>
            <a:r>
              <a:rPr lang="en-US" altLang="ko-KR" sz="1100"/>
              <a:t>I </a:t>
            </a:r>
            <a:r>
              <a:rPr lang="ko-KR" altLang="en-US" sz="1100"/>
              <a:t>문제 해결 알고리즘 </a:t>
            </a:r>
            <a:r>
              <a:rPr lang="en-US" altLang="ko-KR" sz="1100"/>
              <a:t>I</a:t>
            </a:r>
          </a:p>
          <a:p>
            <a:r>
              <a:rPr lang="en-US" altLang="ko-KR" sz="1100"/>
              <a:t>1</a:t>
            </a:r>
            <a:r>
              <a:rPr lang="ko-KR" altLang="en-US" sz="1100"/>
              <a:t>과목 </a:t>
            </a:r>
            <a:r>
              <a:rPr lang="en-US" altLang="ko-KR" sz="1100"/>
              <a:t>= 90</a:t>
            </a:r>
          </a:p>
          <a:p>
            <a:r>
              <a:rPr lang="en-US" altLang="ko-KR" sz="1100"/>
              <a:t>2</a:t>
            </a:r>
            <a:r>
              <a:rPr lang="ko-KR" altLang="en-US" sz="1100"/>
              <a:t>과목 </a:t>
            </a:r>
            <a:r>
              <a:rPr lang="en-US" altLang="ko-KR" sz="1100"/>
              <a:t>= 70</a:t>
            </a:r>
          </a:p>
          <a:p>
            <a:r>
              <a:rPr lang="en-US" altLang="ko-KR" sz="1100"/>
              <a:t>3</a:t>
            </a:r>
            <a:r>
              <a:rPr lang="ko-KR" altLang="en-US" sz="1100"/>
              <a:t>과목 </a:t>
            </a:r>
            <a:r>
              <a:rPr lang="en-US" altLang="ko-KR" sz="1100"/>
              <a:t>= 50</a:t>
            </a:r>
          </a:p>
          <a:p>
            <a:r>
              <a:rPr lang="en-US" altLang="ko-KR" sz="1100"/>
              <a:t>if ((object_one &gt;= 60) and (object_two &gt;= 60) and</a:t>
            </a:r>
          </a:p>
          <a:p>
            <a:r>
              <a:rPr lang="en-US" altLang="ko-KR" sz="1100"/>
              <a:t>(object_three &gt;= 60)) or ((object_one+object_two+object_three)/3 &gt;= 70)</a:t>
            </a:r>
          </a:p>
          <a:p>
            <a:r>
              <a:rPr lang="ko-KR" altLang="en-US" sz="1100"/>
              <a:t>→ 자격증을 딸 수 있다</a:t>
            </a:r>
            <a:r>
              <a:rPr lang="en-US" altLang="ko-KR" sz="1100"/>
              <a:t>.</a:t>
            </a:r>
            <a:endParaRPr lang="en-US" altLang="ko-KR" sz="110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563506" y="3718131"/>
            <a:ext cx="697014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  <a:p>
            <a:pPr fontAlgn="base"/>
            <a:endParaRPr lang="en-US" altLang="ko-KR" sz="1200" dirty="0" smtClean="0">
              <a:solidFill>
                <a:srgbClr val="FF0000"/>
              </a:solidFill>
            </a:endParaRPr>
          </a:p>
          <a:p>
            <a:pPr fontAlgn="base"/>
            <a:endParaRPr lang="en-US" altLang="ko-KR" sz="1200" dirty="0">
              <a:solidFill>
                <a:srgbClr val="FF0000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440740" y="3679520"/>
            <a:ext cx="7215282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dirty="0"/>
              <a:t>minsu_score1=90</a:t>
            </a:r>
          </a:p>
          <a:p>
            <a:r>
              <a:rPr lang="en-US" altLang="ko-KR" sz="1600" dirty="0"/>
              <a:t>minsu_score2=70</a:t>
            </a:r>
          </a:p>
          <a:p>
            <a:r>
              <a:rPr lang="en-US" altLang="ko-KR" sz="1600" dirty="0"/>
              <a:t>minsu_score3=50</a:t>
            </a:r>
          </a:p>
          <a:p>
            <a:endParaRPr lang="en-US" altLang="ko-KR" sz="1600" dirty="0"/>
          </a:p>
          <a:p>
            <a:r>
              <a:rPr lang="en-US" altLang="ko-KR" sz="1600" dirty="0"/>
              <a:t>if(minsu_score1&gt;60 and minsu_score2&gt;60 and minsu_score3&gt;60)or((minsu_score1+minsu_score2+minsu_score3)/3&gt;=70):</a:t>
            </a:r>
          </a:p>
          <a:p>
            <a:r>
              <a:rPr lang="en-US" altLang="ko-KR" sz="1600" dirty="0"/>
              <a:t>    print("</a:t>
            </a:r>
            <a:r>
              <a:rPr lang="ko-KR" altLang="en-US" sz="1600" dirty="0"/>
              <a:t>자격증 </a:t>
            </a:r>
            <a:r>
              <a:rPr lang="ko-KR" altLang="en-US" sz="1600" dirty="0" err="1"/>
              <a:t>딸수잇다</a:t>
            </a:r>
            <a:r>
              <a:rPr lang="en-US" altLang="ko-KR" sz="1600" dirty="0"/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34221826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제목있는</a:t>
            </a:r>
            <a:r>
              <a:rPr lang="ko-KR" altLang="en-US" dirty="0" smtClean="0"/>
              <a:t> 구구단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i,k</a:t>
            </a:r>
            <a:r>
              <a:rPr lang="en-US" altLang="ko-KR" dirty="0"/>
              <a:t>=0,0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for i in range(2,10,1):</a:t>
            </a:r>
          </a:p>
          <a:p>
            <a:pPr marL="0" indent="0">
              <a:buNone/>
            </a:pPr>
            <a:r>
              <a:rPr lang="en-US" altLang="ko-KR" dirty="0"/>
              <a:t>    print("%d </a:t>
            </a:r>
            <a:r>
              <a:rPr lang="ko-KR" altLang="en-US" dirty="0"/>
              <a:t>단</a:t>
            </a:r>
            <a:r>
              <a:rPr lang="en-US" altLang="ko-KR" dirty="0"/>
              <a:t>"%i)</a:t>
            </a:r>
          </a:p>
          <a:p>
            <a:pPr marL="0" indent="0">
              <a:buNone/>
            </a:pPr>
            <a:r>
              <a:rPr lang="en-US" altLang="ko-KR" dirty="0"/>
              <a:t>    for k in range(1,10,1):</a:t>
            </a:r>
          </a:p>
          <a:p>
            <a:pPr marL="0" indent="0">
              <a:buNone/>
            </a:pPr>
            <a:r>
              <a:rPr lang="en-US" altLang="ko-KR" dirty="0"/>
              <a:t>        print("%</a:t>
            </a:r>
            <a:r>
              <a:rPr lang="en-US" altLang="ko-KR" dirty="0" err="1"/>
              <a:t>dx%d</a:t>
            </a:r>
            <a:r>
              <a:rPr lang="en-US" altLang="ko-KR" dirty="0"/>
              <a:t>=%2d" %(</a:t>
            </a:r>
            <a:r>
              <a:rPr lang="en-US" altLang="ko-KR" dirty="0" err="1"/>
              <a:t>i,k,i</a:t>
            </a:r>
            <a:r>
              <a:rPr lang="en-US" altLang="ko-KR" dirty="0"/>
              <a:t>*k))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print("")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13458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5-1] 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pic>
        <p:nvPicPr>
          <p:cNvPr id="12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7434" y="1002905"/>
            <a:ext cx="7759700" cy="3674603"/>
          </a:xfrm>
          <a:prstGeom prst="rect">
            <a:avLst/>
          </a:prstGeom>
        </p:spPr>
      </p:pic>
      <p:sp>
        <p:nvSpPr>
          <p:cNvPr id="9" name="내용 개체 틀 2"/>
          <p:cNvSpPr txBox="1">
            <a:spLocks/>
          </p:cNvSpPr>
          <p:nvPr/>
        </p:nvSpPr>
        <p:spPr bwMode="auto">
          <a:xfrm>
            <a:off x="196216" y="5142465"/>
            <a:ext cx="7667625" cy="1141957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0000" tIns="252000" rIns="180000" bIns="46800" numCol="1" rtlCol="0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eaLnBrk="0" latinLnBrk="0" hangingPunct="0">
              <a:defRPr sz="1100" b="1" u="sng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HY울릉도M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5pPr>
            <a:lvl6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6pPr>
            <a:lvl7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7pPr>
            <a:lvl8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8pPr>
            <a:lvl9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9pPr>
          </a:lstStyle>
          <a:p>
            <a:r>
              <a:rPr lang="en-US" altLang="ko-KR" sz="1200" b="0" u="none" spc="-60" dirty="0" err="1">
                <a:solidFill>
                  <a:srgbClr val="FF0000"/>
                </a:solidFill>
              </a:rPr>
              <a:t>total_price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=30000+50000+150000+250000</a:t>
            </a:r>
          </a:p>
          <a:p>
            <a:endParaRPr lang="en-US" altLang="ko-KR" sz="1200" b="0" u="none" spc="-60" dirty="0">
              <a:solidFill>
                <a:srgbClr val="FF0000"/>
              </a:solidFill>
            </a:endParaRP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if(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total_price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&gt;=100000):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    print("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상품권을 받으실 수 있습니다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")</a:t>
            </a:r>
          </a:p>
          <a:p>
            <a:endParaRPr lang="ko-KR" altLang="en-US" sz="1200" b="0" u="none" spc="-60" dirty="0">
              <a:solidFill>
                <a:srgbClr val="FF0000"/>
              </a:solidFill>
            </a:endParaRPr>
          </a:p>
        </p:txBody>
      </p:sp>
      <p:sp>
        <p:nvSpPr>
          <p:cNvPr id="10" name="내용 개체 틀 1"/>
          <p:cNvSpPr txBox="1">
            <a:spLocks/>
          </p:cNvSpPr>
          <p:nvPr/>
        </p:nvSpPr>
        <p:spPr>
          <a:xfrm>
            <a:off x="196217" y="4820715"/>
            <a:ext cx="7886700" cy="387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+mj-ea"/>
              </a:rPr>
              <a:t>프로그램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677165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2</a:t>
            </a:r>
            <a:r>
              <a:rPr lang="ko-KR" altLang="en-US" dirty="0" smtClean="0"/>
              <a:t>단부터</a:t>
            </a:r>
            <a:r>
              <a:rPr lang="en-US" altLang="ko-KR" dirty="0" smtClean="0"/>
              <a:t>4</a:t>
            </a:r>
            <a:r>
              <a:rPr lang="ko-KR" altLang="en-US" dirty="0" smtClean="0"/>
              <a:t>단까지 출력되는 구구단을 </a:t>
            </a:r>
            <a:r>
              <a:rPr lang="en-US" altLang="ko-KR" dirty="0" smtClean="0"/>
              <a:t>For</a:t>
            </a:r>
            <a:r>
              <a:rPr lang="ko-KR" altLang="en-US" dirty="0" smtClean="0"/>
              <a:t>문과 </a:t>
            </a:r>
            <a:r>
              <a:rPr lang="en-US" altLang="ko-KR" dirty="0" smtClean="0"/>
              <a:t>While</a:t>
            </a:r>
            <a:r>
              <a:rPr lang="ko-KR" altLang="en-US" dirty="0" smtClean="0"/>
              <a:t>문으로 각각 작성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for k in range(2,5,1):</a:t>
            </a:r>
          </a:p>
          <a:p>
            <a:pPr marL="0" indent="0">
              <a:buNone/>
            </a:pPr>
            <a:r>
              <a:rPr lang="en-US" altLang="ko-KR" dirty="0"/>
              <a:t>    for j in range(1,10,1):</a:t>
            </a:r>
          </a:p>
          <a:p>
            <a:pPr marL="0" indent="0">
              <a:buNone/>
            </a:pPr>
            <a:r>
              <a:rPr lang="en-US" altLang="ko-KR" dirty="0"/>
              <a:t>        print("%d * %d = %d" %(</a:t>
            </a:r>
            <a:r>
              <a:rPr lang="en-US" altLang="ko-KR" dirty="0" err="1"/>
              <a:t>k,j,k</a:t>
            </a:r>
            <a:r>
              <a:rPr lang="en-US" altLang="ko-KR" dirty="0"/>
              <a:t>*j))</a:t>
            </a:r>
          </a:p>
          <a:p>
            <a:pPr marL="0" indent="0">
              <a:buNone/>
            </a:pPr>
            <a:r>
              <a:rPr lang="en-US" altLang="ko-KR" dirty="0"/>
              <a:t>print("")</a:t>
            </a:r>
          </a:p>
          <a:p>
            <a:pPr marL="0" indent="0">
              <a:buNone/>
            </a:pPr>
            <a:r>
              <a:rPr lang="en-US" altLang="ko-KR" dirty="0" err="1"/>
              <a:t>k,j</a:t>
            </a:r>
            <a:r>
              <a:rPr lang="en-US" altLang="ko-KR" dirty="0"/>
              <a:t>=2,1</a:t>
            </a:r>
          </a:p>
          <a:p>
            <a:pPr marL="0" indent="0">
              <a:buNone/>
            </a:pPr>
            <a:r>
              <a:rPr lang="en-US" altLang="ko-KR" dirty="0"/>
              <a:t>while k &lt;5:</a:t>
            </a:r>
          </a:p>
          <a:p>
            <a:pPr marL="0" indent="0">
              <a:buNone/>
            </a:pPr>
            <a:r>
              <a:rPr lang="en-US" altLang="ko-KR" dirty="0"/>
              <a:t>    while j&lt;10:</a:t>
            </a:r>
          </a:p>
          <a:p>
            <a:pPr marL="0" indent="0">
              <a:buNone/>
            </a:pPr>
            <a:r>
              <a:rPr lang="en-US" altLang="ko-KR" dirty="0"/>
              <a:t>        print("%d * %d = %d" %(</a:t>
            </a:r>
            <a:r>
              <a:rPr lang="en-US" altLang="ko-KR" dirty="0" err="1"/>
              <a:t>k,j,k</a:t>
            </a:r>
            <a:r>
              <a:rPr lang="en-US" altLang="ko-KR" dirty="0"/>
              <a:t>*j))</a:t>
            </a:r>
          </a:p>
          <a:p>
            <a:pPr marL="0" indent="0">
              <a:buNone/>
            </a:pPr>
            <a:r>
              <a:rPr lang="en-US" altLang="ko-KR" dirty="0"/>
              <a:t>        </a:t>
            </a:r>
          </a:p>
          <a:p>
            <a:pPr marL="0" indent="0">
              <a:buNone/>
            </a:pPr>
            <a:r>
              <a:rPr lang="en-US" altLang="ko-KR" dirty="0"/>
              <a:t>        j+=1</a:t>
            </a:r>
          </a:p>
          <a:p>
            <a:pPr marL="0" indent="0">
              <a:buNone/>
            </a:pPr>
            <a:r>
              <a:rPr lang="en-US" altLang="ko-KR" dirty="0"/>
              <a:t>    k+=1</a:t>
            </a:r>
          </a:p>
          <a:p>
            <a:pPr marL="0" indent="0">
              <a:buNone/>
            </a:pPr>
            <a:r>
              <a:rPr lang="en-US" altLang="ko-KR" dirty="0"/>
              <a:t>    j=0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60263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사용자에게 </a:t>
            </a:r>
            <a:r>
              <a:rPr lang="ko-KR" altLang="en-US" dirty="0" err="1" smtClean="0"/>
              <a:t>출력하고싶은</a:t>
            </a:r>
            <a:r>
              <a:rPr lang="ko-KR" altLang="en-US" dirty="0" smtClean="0"/>
              <a:t> 단수를 </a:t>
            </a:r>
            <a:r>
              <a:rPr lang="ko-KR" altLang="en-US" dirty="0" err="1" smtClean="0"/>
              <a:t>입력받아</a:t>
            </a:r>
            <a:r>
              <a:rPr lang="ko-KR" altLang="en-US" dirty="0" smtClean="0"/>
              <a:t> 구구단 출력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num</a:t>
            </a:r>
            <a:r>
              <a:rPr lang="en-US" altLang="ko-KR" dirty="0"/>
              <a:t>=</a:t>
            </a:r>
            <a:r>
              <a:rPr lang="en-US" altLang="ko-KR" dirty="0" err="1"/>
              <a:t>int</a:t>
            </a:r>
            <a:r>
              <a:rPr lang="en-US" altLang="ko-KR" dirty="0"/>
              <a:t>(input("</a:t>
            </a:r>
            <a:r>
              <a:rPr lang="ko-KR" altLang="en-US" dirty="0"/>
              <a:t>입력하실 구구단의 단을 입력하세요</a:t>
            </a:r>
            <a:r>
              <a:rPr lang="en-US" altLang="ko-KR" dirty="0"/>
              <a:t>"))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for k in range(1,10,1):</a:t>
            </a:r>
          </a:p>
          <a:p>
            <a:pPr marL="0" indent="0">
              <a:buNone/>
            </a:pPr>
            <a:r>
              <a:rPr lang="en-US" altLang="ko-KR" dirty="0"/>
              <a:t>    print("%d * %d = %d" %(</a:t>
            </a:r>
            <a:r>
              <a:rPr lang="en-US" altLang="ko-KR" dirty="0" err="1"/>
              <a:t>num,k,num</a:t>
            </a:r>
            <a:r>
              <a:rPr lang="en-US" altLang="ko-KR" dirty="0"/>
              <a:t>*k))</a:t>
            </a:r>
          </a:p>
          <a:p>
            <a:pPr marL="0" indent="0">
              <a:buNone/>
            </a:pPr>
            <a:r>
              <a:rPr lang="en-US" altLang="ko-KR" dirty="0"/>
              <a:t>j=1</a:t>
            </a:r>
          </a:p>
          <a:p>
            <a:pPr marL="0" indent="0">
              <a:buNone/>
            </a:pPr>
            <a:r>
              <a:rPr lang="en-US" altLang="ko-KR" dirty="0"/>
              <a:t>while j&lt;10:</a:t>
            </a:r>
          </a:p>
          <a:p>
            <a:pPr marL="0" indent="0">
              <a:buNone/>
            </a:pPr>
            <a:r>
              <a:rPr lang="en-US" altLang="ko-KR" dirty="0"/>
              <a:t>    print("%d * %d= %d" %(</a:t>
            </a:r>
            <a:r>
              <a:rPr lang="en-US" altLang="ko-KR" dirty="0" err="1"/>
              <a:t>num,j,num</a:t>
            </a:r>
            <a:r>
              <a:rPr lang="en-US" altLang="ko-KR" dirty="0"/>
              <a:t>*j))</a:t>
            </a:r>
          </a:p>
          <a:p>
            <a:pPr marL="0" indent="0">
              <a:buNone/>
            </a:pPr>
            <a:r>
              <a:rPr lang="en-US" altLang="ko-KR" dirty="0"/>
              <a:t>    j+=1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6645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11</a:t>
            </a:r>
            <a:r>
              <a:rPr lang="ko-KR" altLang="en-US" dirty="0" smtClean="0"/>
              <a:t>단</a:t>
            </a:r>
            <a:r>
              <a:rPr lang="en-US" altLang="ko-KR" dirty="0" smtClean="0"/>
              <a:t>~16</a:t>
            </a:r>
            <a:r>
              <a:rPr lang="ko-KR" altLang="en-US" dirty="0" smtClean="0"/>
              <a:t>단 출력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for k in range(11,17,1):</a:t>
            </a:r>
          </a:p>
          <a:p>
            <a:pPr marL="0" indent="0">
              <a:buNone/>
            </a:pPr>
            <a:r>
              <a:rPr lang="en-US" altLang="ko-KR" dirty="0"/>
              <a:t>    for j in range(1,10,1):</a:t>
            </a:r>
          </a:p>
          <a:p>
            <a:pPr marL="0" indent="0">
              <a:buNone/>
            </a:pPr>
            <a:r>
              <a:rPr lang="en-US" altLang="ko-KR" dirty="0"/>
              <a:t>        print(k*</a:t>
            </a:r>
            <a:r>
              <a:rPr lang="en-US" altLang="ko-KR" dirty="0" err="1"/>
              <a:t>j,end</a:t>
            </a:r>
            <a:r>
              <a:rPr lang="en-US" altLang="ko-KR" dirty="0"/>
              <a:t>=" ")</a:t>
            </a:r>
          </a:p>
          <a:p>
            <a:pPr marL="0" indent="0">
              <a:buNone/>
            </a:pPr>
            <a:r>
              <a:rPr lang="en-US" altLang="ko-KR" dirty="0"/>
              <a:t>    print("")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6645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거꾸로 구구단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dan</a:t>
            </a:r>
            <a:r>
              <a:rPr lang="en-US" altLang="ko-KR" dirty="0"/>
              <a:t>=</a:t>
            </a:r>
            <a:r>
              <a:rPr lang="en-US" altLang="ko-KR" dirty="0" err="1"/>
              <a:t>int</a:t>
            </a:r>
            <a:r>
              <a:rPr lang="en-US" altLang="ko-KR" dirty="0"/>
              <a:t>(input("</a:t>
            </a:r>
            <a:r>
              <a:rPr lang="ko-KR" altLang="en-US" dirty="0"/>
              <a:t>원하는 단을 입력해주세요</a:t>
            </a:r>
            <a:r>
              <a:rPr lang="en-US" altLang="ko-KR" dirty="0"/>
              <a:t>"))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for k in range(9,0,-1):</a:t>
            </a:r>
          </a:p>
          <a:p>
            <a:pPr marL="0" indent="0">
              <a:buNone/>
            </a:pPr>
            <a:r>
              <a:rPr lang="en-US" altLang="ko-KR" dirty="0"/>
              <a:t>    print("%d * %d = %d" %(</a:t>
            </a:r>
            <a:r>
              <a:rPr lang="en-US" altLang="ko-KR" dirty="0" err="1"/>
              <a:t>dan,k,dan</a:t>
            </a:r>
            <a:r>
              <a:rPr lang="en-US" altLang="ko-KR" dirty="0"/>
              <a:t>*k))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69156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0</a:t>
            </a:r>
            <a:r>
              <a:rPr lang="ko-KR" altLang="en-US" dirty="0" smtClean="0"/>
              <a:t>부터</a:t>
            </a:r>
            <a:r>
              <a:rPr lang="en-US" altLang="ko-KR" dirty="0" smtClean="0"/>
              <a:t>100</a:t>
            </a:r>
            <a:r>
              <a:rPr lang="ko-KR" altLang="en-US" dirty="0" smtClean="0"/>
              <a:t>까지의 짝수의 합</a:t>
            </a:r>
            <a:endParaRPr lang="en-US" altLang="ko-KR" dirty="0" smtClean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num,total</a:t>
            </a:r>
            <a:r>
              <a:rPr lang="en-US" altLang="ko-KR" dirty="0"/>
              <a:t>=0,0</a:t>
            </a:r>
          </a:p>
          <a:p>
            <a:pPr marL="0" indent="0">
              <a:buNone/>
            </a:pPr>
            <a:r>
              <a:rPr lang="en-US" altLang="ko-KR" dirty="0"/>
              <a:t>while </a:t>
            </a:r>
            <a:r>
              <a:rPr lang="en-US" altLang="ko-KR" dirty="0" err="1"/>
              <a:t>num</a:t>
            </a:r>
            <a:r>
              <a:rPr lang="en-US" altLang="ko-KR" dirty="0"/>
              <a:t>&lt;=100:</a:t>
            </a:r>
          </a:p>
          <a:p>
            <a:pPr marL="0" indent="0">
              <a:buNone/>
            </a:pPr>
            <a:r>
              <a:rPr lang="en-US" altLang="ko-KR" dirty="0"/>
              <a:t>    if(num%2==0):</a:t>
            </a:r>
          </a:p>
          <a:p>
            <a:pPr marL="0" indent="0">
              <a:buNone/>
            </a:pPr>
            <a:r>
              <a:rPr lang="en-US" altLang="ko-KR" dirty="0"/>
              <a:t>        total+=</a:t>
            </a:r>
            <a:r>
              <a:rPr lang="en-US" altLang="ko-KR" dirty="0" err="1"/>
              <a:t>num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num</a:t>
            </a:r>
            <a:r>
              <a:rPr lang="en-US" altLang="ko-KR" dirty="0"/>
              <a:t>+=1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print("0</a:t>
            </a:r>
            <a:r>
              <a:rPr lang="ko-KR" altLang="en-US" dirty="0"/>
              <a:t>부터 </a:t>
            </a:r>
            <a:r>
              <a:rPr lang="en-US" altLang="ko-KR" dirty="0"/>
              <a:t>100</a:t>
            </a:r>
            <a:r>
              <a:rPr lang="ko-KR" altLang="en-US" dirty="0"/>
              <a:t>까지의 짝수의합 </a:t>
            </a:r>
            <a:r>
              <a:rPr lang="en-US" altLang="ko-KR" dirty="0"/>
              <a:t>: %d" %total)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69156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부터</a:t>
            </a:r>
            <a:r>
              <a:rPr lang="en-US" altLang="ko-KR" dirty="0" smtClean="0"/>
              <a:t>1000</a:t>
            </a:r>
            <a:r>
              <a:rPr lang="ko-KR" altLang="en-US" dirty="0" smtClean="0"/>
              <a:t>까지의 홀수 합에서 최초로 </a:t>
            </a:r>
            <a:r>
              <a:rPr lang="en-US" altLang="ko-KR" dirty="0" smtClean="0"/>
              <a:t>1000</a:t>
            </a:r>
            <a:r>
              <a:rPr lang="ko-KR" altLang="en-US" dirty="0" smtClean="0"/>
              <a:t>이 넘는 위치는</a:t>
            </a:r>
            <a:r>
              <a:rPr lang="en-US" altLang="ko-KR" dirty="0" smtClean="0"/>
              <a:t>?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num,total</a:t>
            </a:r>
            <a:r>
              <a:rPr lang="en-US" altLang="ko-KR" dirty="0"/>
              <a:t>=0,0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while total&lt;1000:</a:t>
            </a:r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en-US" altLang="ko-KR" dirty="0" err="1"/>
              <a:t>num</a:t>
            </a:r>
            <a:r>
              <a:rPr lang="en-US" altLang="ko-KR" dirty="0"/>
              <a:t>+=1</a:t>
            </a:r>
          </a:p>
          <a:p>
            <a:pPr marL="0" indent="0">
              <a:buNone/>
            </a:pPr>
            <a:r>
              <a:rPr lang="en-US" altLang="ko-KR" dirty="0"/>
              <a:t>    if(num%2==1):</a:t>
            </a:r>
          </a:p>
          <a:p>
            <a:pPr marL="0" indent="0">
              <a:buNone/>
            </a:pPr>
            <a:r>
              <a:rPr lang="en-US" altLang="ko-KR" dirty="0"/>
              <a:t>        total+=</a:t>
            </a:r>
            <a:r>
              <a:rPr lang="en-US" altLang="ko-KR" dirty="0" err="1"/>
              <a:t>num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print("1</a:t>
            </a:r>
            <a:r>
              <a:rPr lang="ko-KR" altLang="en-US" dirty="0"/>
              <a:t>부터 </a:t>
            </a:r>
            <a:r>
              <a:rPr lang="en-US" altLang="ko-KR" dirty="0"/>
              <a:t>1000</a:t>
            </a:r>
            <a:r>
              <a:rPr lang="ko-KR" altLang="en-US" dirty="0"/>
              <a:t>의 홀수의 합에서 최초로 </a:t>
            </a:r>
            <a:r>
              <a:rPr lang="en-US" altLang="ko-KR" dirty="0"/>
              <a:t>1000</a:t>
            </a:r>
            <a:r>
              <a:rPr lang="ko-KR" altLang="en-US" dirty="0"/>
              <a:t>이 넘는 위치</a:t>
            </a:r>
            <a:r>
              <a:rPr lang="en-US" altLang="ko-KR" dirty="0"/>
              <a:t>: %d" %</a:t>
            </a:r>
            <a:r>
              <a:rPr lang="en-US" altLang="ko-KR" dirty="0" err="1"/>
              <a:t>num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69156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입력한 두수 사이의 수들의 합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num1=</a:t>
            </a:r>
            <a:r>
              <a:rPr lang="en-US" altLang="ko-KR" dirty="0" err="1"/>
              <a:t>int</a:t>
            </a:r>
            <a:r>
              <a:rPr lang="en-US" altLang="ko-KR" dirty="0"/>
              <a:t>(input("</a:t>
            </a:r>
            <a:r>
              <a:rPr lang="ko-KR" altLang="en-US" dirty="0" err="1"/>
              <a:t>첫번째</a:t>
            </a:r>
            <a:r>
              <a:rPr lang="ko-KR" altLang="en-US" dirty="0"/>
              <a:t> 숫자를 입력해주세요</a:t>
            </a:r>
            <a:r>
              <a:rPr lang="en-US" altLang="ko-KR" dirty="0"/>
              <a:t>: "))</a:t>
            </a:r>
          </a:p>
          <a:p>
            <a:pPr marL="0" indent="0">
              <a:buNone/>
            </a:pPr>
            <a:r>
              <a:rPr lang="en-US" altLang="ko-KR" dirty="0"/>
              <a:t>num2=</a:t>
            </a:r>
            <a:r>
              <a:rPr lang="en-US" altLang="ko-KR" dirty="0" err="1"/>
              <a:t>int</a:t>
            </a:r>
            <a:r>
              <a:rPr lang="en-US" altLang="ko-KR" dirty="0"/>
              <a:t>(input("</a:t>
            </a:r>
            <a:r>
              <a:rPr lang="ko-KR" altLang="en-US" dirty="0" err="1"/>
              <a:t>두번째</a:t>
            </a:r>
            <a:r>
              <a:rPr lang="ko-KR" altLang="en-US" dirty="0"/>
              <a:t> 숫자를 입력해주세요</a:t>
            </a:r>
            <a:r>
              <a:rPr lang="en-US" altLang="ko-KR" dirty="0"/>
              <a:t>: "))</a:t>
            </a:r>
          </a:p>
          <a:p>
            <a:pPr marL="0" indent="0">
              <a:buNone/>
            </a:pPr>
            <a:r>
              <a:rPr lang="en-US" altLang="ko-KR" dirty="0"/>
              <a:t>total=0</a:t>
            </a:r>
          </a:p>
          <a:p>
            <a:pPr marL="0" indent="0">
              <a:buNone/>
            </a:pPr>
            <a:r>
              <a:rPr lang="en-US" altLang="ko-KR" dirty="0"/>
              <a:t>for k in range(num1+1,num2,1):</a:t>
            </a:r>
          </a:p>
          <a:p>
            <a:pPr marL="0" indent="0">
              <a:buNone/>
            </a:pPr>
            <a:r>
              <a:rPr lang="en-US" altLang="ko-KR" dirty="0"/>
              <a:t>    total+=k</a:t>
            </a:r>
          </a:p>
          <a:p>
            <a:pPr marL="0" indent="0">
              <a:buNone/>
            </a:pPr>
            <a:r>
              <a:rPr lang="en-US" altLang="ko-KR" dirty="0"/>
              <a:t>print(total)</a:t>
            </a:r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569156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입력한 숫자 출력</a:t>
            </a:r>
            <a:r>
              <a:rPr lang="en-US" altLang="ko-KR" dirty="0" smtClean="0"/>
              <a:t>, </a:t>
            </a:r>
            <a:r>
              <a:rPr lang="ko-KR" altLang="en-US" dirty="0" smtClean="0"/>
              <a:t>단 </a:t>
            </a:r>
            <a:r>
              <a:rPr lang="en-US" altLang="ko-KR" dirty="0" smtClean="0"/>
              <a:t>3</a:t>
            </a:r>
            <a:r>
              <a:rPr lang="ko-KR" altLang="en-US" dirty="0" err="1" smtClean="0"/>
              <a:t>의배수는</a:t>
            </a:r>
            <a:r>
              <a:rPr lang="ko-KR" altLang="en-US" smtClean="0"/>
              <a:t> 짝 으로 출력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 err="1"/>
              <a:t>num</a:t>
            </a:r>
            <a:r>
              <a:rPr lang="en-US" altLang="ko-KR" dirty="0"/>
              <a:t>=</a:t>
            </a:r>
            <a:r>
              <a:rPr lang="en-US" altLang="ko-KR" dirty="0" err="1"/>
              <a:t>int</a:t>
            </a:r>
            <a:r>
              <a:rPr lang="en-US" altLang="ko-KR" dirty="0"/>
              <a:t>(input("</a:t>
            </a:r>
            <a:r>
              <a:rPr lang="ko-KR" altLang="en-US" dirty="0"/>
              <a:t>숫자를 입력해주세요</a:t>
            </a:r>
            <a:r>
              <a:rPr lang="en-US" altLang="ko-KR" dirty="0"/>
              <a:t>: "))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if(num%3==0):</a:t>
            </a:r>
          </a:p>
          <a:p>
            <a:pPr marL="0" indent="0">
              <a:buNone/>
            </a:pPr>
            <a:r>
              <a:rPr lang="en-US" altLang="ko-KR" dirty="0"/>
              <a:t>    print("</a:t>
            </a:r>
            <a:r>
              <a:rPr lang="ko-KR" altLang="en-US" dirty="0"/>
              <a:t>짝</a:t>
            </a:r>
            <a:r>
              <a:rPr lang="en-US" altLang="ko-KR" dirty="0"/>
              <a:t>")</a:t>
            </a:r>
          </a:p>
          <a:p>
            <a:pPr marL="0" indent="0">
              <a:buNone/>
            </a:pPr>
            <a:r>
              <a:rPr lang="en-US" altLang="ko-KR" dirty="0"/>
              <a:t>else:</a:t>
            </a:r>
          </a:p>
          <a:p>
            <a:pPr marL="0" indent="0">
              <a:buNone/>
            </a:pPr>
            <a:r>
              <a:rPr lang="en-US" altLang="ko-KR" dirty="0"/>
              <a:t>    print("</a:t>
            </a:r>
            <a:r>
              <a:rPr lang="ko-KR" altLang="en-US" dirty="0"/>
              <a:t>입력하신 숫자는 </a:t>
            </a:r>
            <a:r>
              <a:rPr lang="en-US" altLang="ko-KR" dirty="0"/>
              <a:t>%d </a:t>
            </a:r>
            <a:r>
              <a:rPr lang="ko-KR" altLang="en-US" dirty="0"/>
              <a:t>입니다</a:t>
            </a:r>
            <a:r>
              <a:rPr lang="en-US" altLang="ko-KR" dirty="0"/>
              <a:t>."%</a:t>
            </a:r>
            <a:r>
              <a:rPr lang="en-US" altLang="ko-KR" dirty="0" err="1"/>
              <a:t>num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6447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5-2]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pic>
        <p:nvPicPr>
          <p:cNvPr id="16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6138" y="1249187"/>
            <a:ext cx="7759700" cy="2942196"/>
          </a:xfrm>
          <a:prstGeom prst="rect">
            <a:avLst/>
          </a:prstGeom>
        </p:spPr>
      </p:pic>
      <p:sp>
        <p:nvSpPr>
          <p:cNvPr id="9" name="내용 개체 틀 2"/>
          <p:cNvSpPr txBox="1">
            <a:spLocks/>
          </p:cNvSpPr>
          <p:nvPr/>
        </p:nvSpPr>
        <p:spPr bwMode="auto">
          <a:xfrm>
            <a:off x="744537" y="5226151"/>
            <a:ext cx="7667625" cy="1218445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0000" tIns="252000" rIns="180000" bIns="46800" numCol="1" rtlCol="0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eaLnBrk="0" latinLnBrk="0" hangingPunct="0">
              <a:defRPr sz="1100" b="1" u="sng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HY울릉도M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5pPr>
            <a:lvl6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6pPr>
            <a:lvl7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7pPr>
            <a:lvl8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8pPr>
            <a:lvl9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9pPr>
          </a:lstStyle>
          <a:p>
            <a:r>
              <a:rPr lang="en-US" altLang="ko-KR" sz="1200" b="0" u="none" spc="-60" dirty="0" err="1">
                <a:solidFill>
                  <a:srgbClr val="FF0000"/>
                </a:solidFill>
              </a:rPr>
              <a:t>avg_score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=2</a:t>
            </a:r>
          </a:p>
          <a:p>
            <a:r>
              <a:rPr lang="en-US" altLang="ko-KR" sz="1200" b="0" u="none" spc="-60" dirty="0" err="1">
                <a:solidFill>
                  <a:srgbClr val="FF0000"/>
                </a:solidFill>
              </a:rPr>
              <a:t>F_grade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=4</a:t>
            </a:r>
          </a:p>
          <a:p>
            <a:endParaRPr lang="en-US" altLang="ko-KR" sz="1200" b="0" u="none" spc="-60" dirty="0">
              <a:solidFill>
                <a:srgbClr val="FF0000"/>
              </a:solidFill>
            </a:endParaRP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if(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avg_score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&lt;=1) or(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F_grade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&gt;=3):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    print("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학사 경고 입니다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")</a:t>
            </a:r>
            <a:endParaRPr lang="ko-KR" altLang="en-US" sz="1200" b="0" u="none" spc="-60" dirty="0">
              <a:solidFill>
                <a:srgbClr val="FF0000"/>
              </a:solidFill>
            </a:endParaRPr>
          </a:p>
        </p:txBody>
      </p:sp>
      <p:sp>
        <p:nvSpPr>
          <p:cNvPr id="10" name="내용 개체 틀 1"/>
          <p:cNvSpPr txBox="1">
            <a:spLocks/>
          </p:cNvSpPr>
          <p:nvPr/>
        </p:nvSpPr>
        <p:spPr>
          <a:xfrm>
            <a:off x="744538" y="4772607"/>
            <a:ext cx="7886700" cy="387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dirty="0">
                <a:latin typeface="+mj-ea"/>
              </a:rPr>
              <a:t>프로그램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17905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5-3]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pic>
        <p:nvPicPr>
          <p:cNvPr id="18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176515"/>
            <a:ext cx="7759700" cy="284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7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5-3]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4" name="내용 개체 틀 2"/>
          <p:cNvSpPr txBox="1">
            <a:spLocks/>
          </p:cNvSpPr>
          <p:nvPr/>
        </p:nvSpPr>
        <p:spPr bwMode="auto">
          <a:xfrm>
            <a:off x="529106" y="1481598"/>
            <a:ext cx="7667625" cy="1644092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0000" tIns="252000" rIns="180000" bIns="46800" numCol="1" rtlCol="0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eaLnBrk="0" latinLnBrk="0" hangingPunct="0">
              <a:defRPr sz="1100" b="1" u="sng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HY울릉도M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5pPr>
            <a:lvl6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6pPr>
            <a:lvl7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7pPr>
            <a:lvl8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8pPr>
            <a:lvl9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9pPr>
          </a:lstStyle>
          <a:p>
            <a:r>
              <a:rPr lang="en-US" altLang="ko-KR" sz="1200" b="0" u="none" spc="-60" dirty="0">
                <a:solidFill>
                  <a:srgbClr val="FF0000"/>
                </a:solidFill>
              </a:rPr>
              <a:t>import random</a:t>
            </a:r>
          </a:p>
          <a:p>
            <a:r>
              <a:rPr lang="en-US" altLang="ko-KR" sz="1200" b="0" u="none" spc="-60" dirty="0" err="1">
                <a:solidFill>
                  <a:srgbClr val="FF0000"/>
                </a:solidFill>
              </a:rPr>
              <a:t>ch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=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random.choice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(["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앞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","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뒤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"])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if(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ch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=="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앞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"):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    print("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중국 요리로 결정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")</a:t>
            </a:r>
          </a:p>
          <a:p>
            <a:r>
              <a:rPr lang="en-US" altLang="ko-KR" sz="1200" b="0" u="none" spc="-60" dirty="0" err="1">
                <a:solidFill>
                  <a:srgbClr val="FF0000"/>
                </a:solidFill>
              </a:rPr>
              <a:t>elif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(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ch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=="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뒤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"):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    print("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일본 요리로 결정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")</a:t>
            </a:r>
            <a:endParaRPr lang="ko-KR" altLang="en-US" sz="1200" b="0" u="none" spc="-60" dirty="0">
              <a:solidFill>
                <a:srgbClr val="FF0000"/>
              </a:solidFill>
            </a:endParaRPr>
          </a:p>
        </p:txBody>
      </p:sp>
      <p:sp>
        <p:nvSpPr>
          <p:cNvPr id="15" name="내용 개체 틀 1"/>
          <p:cNvSpPr txBox="1">
            <a:spLocks/>
          </p:cNvSpPr>
          <p:nvPr/>
        </p:nvSpPr>
        <p:spPr>
          <a:xfrm>
            <a:off x="529107" y="1176515"/>
            <a:ext cx="7886700" cy="387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j-ea"/>
              </a:rPr>
              <a:t>프로그램</a:t>
            </a:r>
            <a:endParaRPr lang="ko-KR" altLang="en-US" dirty="0"/>
          </a:p>
        </p:txBody>
      </p:sp>
      <p:sp>
        <p:nvSpPr>
          <p:cNvPr id="16" name="내용 개체 틀 2"/>
          <p:cNvSpPr txBox="1">
            <a:spLocks/>
          </p:cNvSpPr>
          <p:nvPr/>
        </p:nvSpPr>
        <p:spPr bwMode="auto">
          <a:xfrm>
            <a:off x="529106" y="4240086"/>
            <a:ext cx="7667625" cy="1032196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0000" tIns="252000" rIns="180000" bIns="46800" numCol="1" rtlCol="0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eaLnBrk="0" latinLnBrk="0" hangingPunct="0">
              <a:defRPr sz="1100" b="1" u="sng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HY울릉도M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5pPr>
            <a:lvl6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6pPr>
            <a:lvl7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7pPr>
            <a:lvl8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8pPr>
            <a:lvl9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9pPr>
          </a:lstStyle>
          <a:p>
            <a:r>
              <a:rPr lang="en-US" altLang="ko-KR" b="0" u="none"/>
              <a:t>&gt;&gt;&gt;</a:t>
            </a:r>
          </a:p>
          <a:p>
            <a:r>
              <a:rPr lang="ko-KR" altLang="en-US" b="0" u="none"/>
              <a:t>동전의 면을 입력하시오 </a:t>
            </a:r>
            <a:r>
              <a:rPr lang="en-US" altLang="ko-KR" b="0" u="none"/>
              <a:t>(</a:t>
            </a:r>
            <a:r>
              <a:rPr lang="ko-KR" altLang="en-US" b="0" u="none"/>
              <a:t>앞</a:t>
            </a:r>
            <a:r>
              <a:rPr lang="en-US" altLang="ko-KR" b="0" u="none"/>
              <a:t>/</a:t>
            </a:r>
            <a:r>
              <a:rPr lang="ko-KR" altLang="en-US" b="0" u="none"/>
              <a:t>뒤</a:t>
            </a:r>
            <a:r>
              <a:rPr lang="en-US" altLang="ko-KR" b="0" u="none"/>
              <a:t>) : </a:t>
            </a:r>
            <a:r>
              <a:rPr lang="ko-KR" altLang="en-US" b="0" u="none"/>
              <a:t>앞</a:t>
            </a:r>
          </a:p>
          <a:p>
            <a:r>
              <a:rPr lang="ko-KR" altLang="en-US" b="0" u="none"/>
              <a:t>오늘의 저녁은 중국 요리 로 결정되었습니다</a:t>
            </a:r>
            <a:r>
              <a:rPr lang="en-US" altLang="ko-KR" b="0" u="none"/>
              <a:t>.</a:t>
            </a:r>
          </a:p>
          <a:p>
            <a:r>
              <a:rPr lang="en-US" altLang="ko-KR" b="0" u="none"/>
              <a:t>&gt;&gt;&gt;</a:t>
            </a:r>
            <a:endParaRPr kumimoji="0" lang="ko-KR" altLang="en-US" dirty="0">
              <a:solidFill>
                <a:schemeClr val="dk1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7" name="내용 개체 틀 1"/>
          <p:cNvSpPr txBox="1">
            <a:spLocks/>
          </p:cNvSpPr>
          <p:nvPr/>
        </p:nvSpPr>
        <p:spPr>
          <a:xfrm>
            <a:off x="529107" y="3798918"/>
            <a:ext cx="7886700" cy="387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j-ea"/>
              </a:rPr>
              <a:t>테스트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41198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5-4]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pic>
        <p:nvPicPr>
          <p:cNvPr id="19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176515"/>
            <a:ext cx="7759700" cy="3273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9901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5-4]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4" name="내용 개체 틀 2"/>
          <p:cNvSpPr txBox="1">
            <a:spLocks/>
          </p:cNvSpPr>
          <p:nvPr/>
        </p:nvSpPr>
        <p:spPr bwMode="auto">
          <a:xfrm>
            <a:off x="529106" y="1498265"/>
            <a:ext cx="7667625" cy="2282284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0000" tIns="252000" rIns="180000" bIns="46800" numCol="1" rtlCol="0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eaLnBrk="0" latinLnBrk="0" hangingPunct="0">
              <a:defRPr sz="1100" b="1" u="sng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HY울릉도M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5pPr>
            <a:lvl6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6pPr>
            <a:lvl7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7pPr>
            <a:lvl8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8pPr>
            <a:lvl9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9pPr>
          </a:lstStyle>
          <a:p>
            <a:r>
              <a:rPr lang="en-US" altLang="ko-KR" sz="1200" b="0" u="none" spc="-60" dirty="0" err="1">
                <a:solidFill>
                  <a:srgbClr val="FF0000"/>
                </a:solidFill>
              </a:rPr>
              <a:t>T_shirt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=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int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(input('</a:t>
            </a:r>
            <a:r>
              <a:rPr lang="ko-KR" altLang="en-US" sz="1200" b="0" u="none" spc="-60" dirty="0" err="1">
                <a:solidFill>
                  <a:srgbClr val="FF0000"/>
                </a:solidFill>
              </a:rPr>
              <a:t>몇개의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 티셔츠를 </a:t>
            </a:r>
            <a:r>
              <a:rPr lang="ko-KR" altLang="en-US" sz="1200" b="0" u="none" spc="-60" dirty="0" err="1">
                <a:solidFill>
                  <a:srgbClr val="FF0000"/>
                </a:solidFill>
              </a:rPr>
              <a:t>구매하시겟습니까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?'))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Sweater=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int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(input('</a:t>
            </a:r>
            <a:r>
              <a:rPr lang="ko-KR" altLang="en-US" sz="1200" b="0" u="none" spc="-60" dirty="0" err="1">
                <a:solidFill>
                  <a:srgbClr val="FF0000"/>
                </a:solidFill>
              </a:rPr>
              <a:t>몇개의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 스웨터를 </a:t>
            </a:r>
            <a:r>
              <a:rPr lang="ko-KR" altLang="en-US" sz="1200" b="0" u="none" spc="-60" dirty="0" err="1">
                <a:solidFill>
                  <a:srgbClr val="FF0000"/>
                </a:solidFill>
              </a:rPr>
              <a:t>구매하시겟습니까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?'))</a:t>
            </a:r>
          </a:p>
          <a:p>
            <a:endParaRPr lang="en-US" altLang="ko-KR" sz="1200" b="0" u="none" spc="-60" dirty="0">
              <a:solidFill>
                <a:srgbClr val="FF0000"/>
              </a:solidFill>
            </a:endParaRP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T=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T_shirt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*10000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S=Sweater*30000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total=T+S</a:t>
            </a:r>
          </a:p>
          <a:p>
            <a:endParaRPr lang="en-US" altLang="ko-KR" sz="1200" b="0" u="none" spc="-60" dirty="0">
              <a:solidFill>
                <a:srgbClr val="FF0000"/>
              </a:solidFill>
            </a:endParaRP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if(total&gt;100000):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    print("</a:t>
            </a:r>
            <a:r>
              <a:rPr lang="ko-KR" altLang="en-US" sz="1200" b="0" u="none" spc="-60" dirty="0" err="1">
                <a:solidFill>
                  <a:srgbClr val="FF0000"/>
                </a:solidFill>
              </a:rPr>
              <a:t>총금액은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 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%f 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입니다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."%(total*0.95))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else: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    print("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총 금액은 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%f 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입니다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." %(total*0.85))</a:t>
            </a:r>
          </a:p>
          <a:p>
            <a:endParaRPr lang="ko-KR" altLang="en-US" sz="1200" b="0" u="none" spc="-60" dirty="0">
              <a:solidFill>
                <a:srgbClr val="FF0000"/>
              </a:solidFill>
            </a:endParaRPr>
          </a:p>
        </p:txBody>
      </p:sp>
      <p:sp>
        <p:nvSpPr>
          <p:cNvPr id="15" name="내용 개체 틀 1"/>
          <p:cNvSpPr txBox="1">
            <a:spLocks/>
          </p:cNvSpPr>
          <p:nvPr/>
        </p:nvSpPr>
        <p:spPr>
          <a:xfrm>
            <a:off x="529107" y="1176515"/>
            <a:ext cx="7886700" cy="387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j-ea"/>
              </a:rPr>
              <a:t>프로그램</a:t>
            </a:r>
            <a:endParaRPr lang="ko-KR" altLang="en-US" dirty="0"/>
          </a:p>
        </p:txBody>
      </p:sp>
      <p:sp>
        <p:nvSpPr>
          <p:cNvPr id="16" name="내용 개체 틀 2"/>
          <p:cNvSpPr txBox="1">
            <a:spLocks/>
          </p:cNvSpPr>
          <p:nvPr/>
        </p:nvSpPr>
        <p:spPr bwMode="auto">
          <a:xfrm>
            <a:off x="459013" y="4474098"/>
            <a:ext cx="7667625" cy="1340182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0000" tIns="252000" rIns="180000" bIns="46800" numCol="1" rtlCol="0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eaLnBrk="0" latinLnBrk="0" hangingPunct="0">
              <a:defRPr sz="1100" b="1" u="sng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HY울릉도M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5pPr>
            <a:lvl6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6pPr>
            <a:lvl7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7pPr>
            <a:lvl8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8pPr>
            <a:lvl9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9pPr>
          </a:lstStyle>
          <a:p>
            <a:r>
              <a:rPr lang="ko-KR" altLang="en-US" b="0" u="none" dirty="0" err="1"/>
              <a:t>몇개의</a:t>
            </a:r>
            <a:r>
              <a:rPr lang="ko-KR" altLang="en-US" b="0" u="none" dirty="0"/>
              <a:t> 티셔츠를 </a:t>
            </a:r>
            <a:r>
              <a:rPr lang="ko-KR" altLang="en-US" b="0" u="none" dirty="0" err="1"/>
              <a:t>구매하시겟습니까</a:t>
            </a:r>
            <a:r>
              <a:rPr lang="en-US" altLang="ko-KR" b="0" u="none" dirty="0"/>
              <a:t>?10</a:t>
            </a:r>
          </a:p>
          <a:p>
            <a:r>
              <a:rPr lang="ko-KR" altLang="en-US" b="0" u="none" dirty="0" err="1"/>
              <a:t>몇개의</a:t>
            </a:r>
            <a:r>
              <a:rPr lang="ko-KR" altLang="en-US" b="0" u="none" dirty="0"/>
              <a:t> 스웨터를 </a:t>
            </a:r>
            <a:r>
              <a:rPr lang="ko-KR" altLang="en-US" b="0" u="none" dirty="0" err="1"/>
              <a:t>구매하시겟습니까</a:t>
            </a:r>
            <a:r>
              <a:rPr lang="en-US" altLang="ko-KR" b="0" u="none" dirty="0"/>
              <a:t>?10</a:t>
            </a:r>
          </a:p>
          <a:p>
            <a:r>
              <a:rPr lang="ko-KR" altLang="en-US" b="0" u="none" dirty="0" err="1"/>
              <a:t>총금액은</a:t>
            </a:r>
            <a:r>
              <a:rPr lang="ko-KR" altLang="en-US" b="0" u="none" dirty="0"/>
              <a:t> </a:t>
            </a:r>
            <a:r>
              <a:rPr lang="en-US" altLang="ko-KR" b="0" u="none" dirty="0"/>
              <a:t>380000.000000 </a:t>
            </a:r>
            <a:r>
              <a:rPr lang="ko-KR" altLang="en-US" b="0" u="none" dirty="0"/>
              <a:t>입니다</a:t>
            </a:r>
            <a:r>
              <a:rPr lang="en-US" altLang="ko-KR" b="0" u="none" dirty="0"/>
              <a:t>.</a:t>
            </a:r>
          </a:p>
          <a:p>
            <a:r>
              <a:rPr lang="en-US" altLang="ko-KR" b="0" u="none" dirty="0"/>
              <a:t>&gt;&gt;&gt; </a:t>
            </a:r>
            <a:endParaRPr kumimoji="0" lang="ko-KR" altLang="en-US" dirty="0">
              <a:solidFill>
                <a:schemeClr val="dk1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7" name="내용 개체 틀 1"/>
          <p:cNvSpPr txBox="1">
            <a:spLocks/>
          </p:cNvSpPr>
          <p:nvPr/>
        </p:nvSpPr>
        <p:spPr>
          <a:xfrm>
            <a:off x="529107" y="4017305"/>
            <a:ext cx="7886700" cy="387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j-ea"/>
              </a:rPr>
              <a:t>테스트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45227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5-5]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19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278413"/>
            <a:ext cx="7759700" cy="3454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8069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5-5]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sp>
        <p:nvSpPr>
          <p:cNvPr id="14" name="내용 개체 틀 2"/>
          <p:cNvSpPr txBox="1">
            <a:spLocks/>
          </p:cNvSpPr>
          <p:nvPr/>
        </p:nvSpPr>
        <p:spPr bwMode="auto">
          <a:xfrm>
            <a:off x="529106" y="1596966"/>
            <a:ext cx="7667625" cy="1641124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0000" tIns="252000" rIns="180000" bIns="46800" numCol="1" rtlCol="0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eaLnBrk="0" latinLnBrk="0" hangingPunct="0">
              <a:defRPr sz="1100" b="1" u="sng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HY울릉도M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5pPr>
            <a:lvl6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6pPr>
            <a:lvl7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7pPr>
            <a:lvl8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8pPr>
            <a:lvl9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9pPr>
          </a:lstStyle>
          <a:p>
            <a:r>
              <a:rPr lang="en-US" altLang="ko-KR" sz="1200" b="0" u="none" spc="-60" dirty="0" err="1">
                <a:solidFill>
                  <a:srgbClr val="FF0000"/>
                </a:solidFill>
              </a:rPr>
              <a:t>gildong_length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=165</a:t>
            </a:r>
          </a:p>
          <a:p>
            <a:r>
              <a:rPr lang="en-US" altLang="ko-KR" sz="1200" b="0" u="none" spc="-60" dirty="0" err="1">
                <a:solidFill>
                  <a:srgbClr val="FF0000"/>
                </a:solidFill>
              </a:rPr>
              <a:t>gildong_weight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=60</a:t>
            </a:r>
          </a:p>
          <a:p>
            <a:endParaRPr lang="en-US" altLang="ko-KR" sz="1200" b="0" u="none" spc="-60" dirty="0">
              <a:solidFill>
                <a:srgbClr val="FF0000"/>
              </a:solidFill>
            </a:endParaRP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if(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gildong_length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&lt;=155)and(</a:t>
            </a:r>
            <a:r>
              <a:rPr lang="en-US" altLang="ko-KR" sz="1200" b="0" u="none" spc="-60" dirty="0" err="1">
                <a:solidFill>
                  <a:srgbClr val="FF0000"/>
                </a:solidFill>
              </a:rPr>
              <a:t>gildong_weight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&lt;=50):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    print("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길동이는 어린이용 놀이기구에 탈 수 있다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")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else:</a:t>
            </a:r>
          </a:p>
          <a:p>
            <a:r>
              <a:rPr lang="en-US" altLang="ko-KR" sz="1200" b="0" u="none" spc="-60" dirty="0">
                <a:solidFill>
                  <a:srgbClr val="FF0000"/>
                </a:solidFill>
              </a:rPr>
              <a:t>    print("</a:t>
            </a:r>
            <a:r>
              <a:rPr lang="ko-KR" altLang="en-US" sz="1200" b="0" u="none" spc="-60" dirty="0">
                <a:solidFill>
                  <a:srgbClr val="FF0000"/>
                </a:solidFill>
              </a:rPr>
              <a:t>탈 수 없다</a:t>
            </a:r>
            <a:r>
              <a:rPr lang="en-US" altLang="ko-KR" sz="1200" b="0" u="none" spc="-60" dirty="0">
                <a:solidFill>
                  <a:srgbClr val="FF0000"/>
                </a:solidFill>
              </a:rPr>
              <a:t>")</a:t>
            </a:r>
          </a:p>
          <a:p>
            <a:endParaRPr lang="ko-KR" altLang="en-US" sz="1200" b="0" u="none" spc="-60" dirty="0">
              <a:solidFill>
                <a:srgbClr val="FF0000"/>
              </a:solidFill>
            </a:endParaRPr>
          </a:p>
        </p:txBody>
      </p:sp>
      <p:sp>
        <p:nvSpPr>
          <p:cNvPr id="15" name="내용 개체 틀 1"/>
          <p:cNvSpPr txBox="1">
            <a:spLocks/>
          </p:cNvSpPr>
          <p:nvPr/>
        </p:nvSpPr>
        <p:spPr>
          <a:xfrm>
            <a:off x="529106" y="1176515"/>
            <a:ext cx="7886700" cy="387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j-ea"/>
              </a:rPr>
              <a:t>프로그램</a:t>
            </a:r>
            <a:endParaRPr lang="ko-KR" altLang="en-US" dirty="0"/>
          </a:p>
        </p:txBody>
      </p:sp>
      <p:sp>
        <p:nvSpPr>
          <p:cNvPr id="16" name="내용 개체 틀 2"/>
          <p:cNvSpPr txBox="1">
            <a:spLocks/>
          </p:cNvSpPr>
          <p:nvPr/>
        </p:nvSpPr>
        <p:spPr bwMode="auto">
          <a:xfrm>
            <a:off x="529106" y="4171853"/>
            <a:ext cx="7667625" cy="1312279"/>
          </a:xfrm>
          <a:prstGeom prst="rect">
            <a:avLst/>
          </a:prstGeom>
          <a:solidFill>
            <a:schemeClr val="bg1"/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180000" tIns="252000" rIns="180000" bIns="46800" numCol="1" rtlCol="0" anchor="t" anchorCtr="0" compatLnSpc="1">
            <a:prstTxWarp prst="textNoShape">
              <a:avLst/>
            </a:prstTxWarp>
          </a:bodyPr>
          <a:lstStyle>
            <a:defPPr>
              <a:defRPr lang="en-GB"/>
            </a:defPPr>
            <a:lvl1pPr eaLnBrk="0" latinLnBrk="0" hangingPunct="0">
              <a:defRPr sz="1100" b="1" u="sng">
                <a:solidFill>
                  <a:schemeClr val="bg1">
                    <a:lumMod val="65000"/>
                  </a:schemeClr>
                </a:solidFill>
                <a:latin typeface="+mj-ea"/>
                <a:ea typeface="+mj-ea"/>
                <a:cs typeface="HY울릉도M"/>
              </a:defRPr>
            </a:lvl1pPr>
            <a:lvl2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2pPr>
            <a:lvl3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3pPr>
            <a:lvl4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4pPr>
            <a:lvl5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5pPr>
            <a:lvl6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6pPr>
            <a:lvl7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7pPr>
            <a:lvl8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8pPr>
            <a:lvl9pPr>
              <a:defRPr>
                <a:solidFill>
                  <a:schemeClr val="tx1"/>
                </a:solidFill>
                <a:latin typeface="Arial" charset="0"/>
                <a:ea typeface="HY울릉도M"/>
                <a:cs typeface="HY울릉도M"/>
              </a:defRPr>
            </a:lvl9pPr>
          </a:lstStyle>
          <a:p>
            <a:r>
              <a:rPr lang="ko-KR" altLang="en-US" b="0" u="none" dirty="0"/>
              <a:t>탈 수 없다</a:t>
            </a:r>
          </a:p>
          <a:p>
            <a:r>
              <a:rPr lang="en-US" altLang="ko-KR" b="0" u="none" dirty="0"/>
              <a:t>&gt;&gt;&gt; </a:t>
            </a:r>
            <a:endParaRPr kumimoji="0" lang="ko-KR" altLang="en-US" dirty="0">
              <a:solidFill>
                <a:schemeClr val="dk1"/>
              </a:solidFill>
              <a:latin typeface="+mn-ea"/>
              <a:ea typeface="+mn-ea"/>
              <a:cs typeface="+mn-cs"/>
            </a:endParaRPr>
          </a:p>
        </p:txBody>
      </p:sp>
      <p:sp>
        <p:nvSpPr>
          <p:cNvPr id="17" name="내용 개체 틀 1"/>
          <p:cNvSpPr txBox="1">
            <a:spLocks/>
          </p:cNvSpPr>
          <p:nvPr/>
        </p:nvSpPr>
        <p:spPr>
          <a:xfrm>
            <a:off x="529106" y="3809915"/>
            <a:ext cx="7886700" cy="3873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>
                <a:latin typeface="+mj-ea"/>
              </a:rPr>
              <a:t>테스트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83587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1353</TotalTime>
  <Words>1542</Words>
  <Application>Microsoft Office PowerPoint</Application>
  <PresentationFormat>화면 슬라이드 쇼(4:3)</PresentationFormat>
  <Paragraphs>416</Paragraphs>
  <Slides>27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7" baseType="lpstr">
      <vt:lpstr>굴림</vt:lpstr>
      <vt:lpstr>Arial</vt:lpstr>
      <vt:lpstr>Courier New</vt:lpstr>
      <vt:lpstr>맑은 고딕</vt:lpstr>
      <vt:lpstr>Wingdings</vt:lpstr>
      <vt:lpstr>나눔고딕 ExtraBold</vt:lpstr>
      <vt:lpstr>나눔명조</vt:lpstr>
      <vt:lpstr>나눔고딕</vt:lpstr>
      <vt:lpstr>HY울릉도M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booksr</dc:creator>
  <cp:lastModifiedBy>student</cp:lastModifiedBy>
  <cp:revision>77</cp:revision>
  <dcterms:created xsi:type="dcterms:W3CDTF">2016-02-18T03:21:45Z</dcterms:created>
  <dcterms:modified xsi:type="dcterms:W3CDTF">2018-02-01T07:34:25Z</dcterms:modified>
</cp:coreProperties>
</file>

<file path=docProps/thumbnail.jpeg>
</file>